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61" r:id="rId6"/>
    <p:sldId id="259" r:id="rId7"/>
    <p:sldId id="258" r:id="rId8"/>
    <p:sldId id="262" r:id="rId9"/>
    <p:sldId id="263" r:id="rId10"/>
    <p:sldId id="264" r:id="rId11"/>
    <p:sldId id="267" r:id="rId12"/>
    <p:sldId id="270" r:id="rId13"/>
    <p:sldId id="268" r:id="rId14"/>
    <p:sldId id="269" r:id="rId15"/>
    <p:sldId id="271" r:id="rId16"/>
    <p:sldId id="277" r:id="rId17"/>
    <p:sldId id="278" r:id="rId18"/>
    <p:sldId id="273" r:id="rId19"/>
    <p:sldId id="275" r:id="rId20"/>
    <p:sldId id="27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346A9-2D49-43AB-BCEE-33B950D339FF}" v="391" dt="2021-07-17T09:44:09.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667020" cy="3686015"/>
          </a:xfrm>
        </p:spPr>
        <p:txBody>
          <a:bodyPr>
            <a:normAutofit/>
          </a:bodyPr>
          <a:lstStyle/>
          <a:p>
            <a:r>
              <a:rPr lang="vi-VN" sz="4400" dirty="0">
                <a:latin typeface="+mn-lt"/>
              </a:rPr>
              <a:t>Báo cáo Project</a:t>
            </a:r>
            <a:br>
              <a:rPr lang="vi-VN" sz="4400" dirty="0">
                <a:latin typeface="+mn-lt"/>
              </a:rPr>
            </a:br>
            <a:r>
              <a:rPr lang="vi-VN" sz="4400" dirty="0">
                <a:latin typeface="+mn-lt"/>
              </a:rPr>
              <a:t>Tìm hiểu về machine learning và deep learning</a:t>
            </a:r>
            <a:endParaRPr lang="en-US" sz="4400" dirty="0">
              <a:latin typeface="+mn-lt"/>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427755" y="4672739"/>
            <a:ext cx="6131346" cy="1021498"/>
          </a:xfrm>
        </p:spPr>
        <p:txBody>
          <a:bodyPr>
            <a:normAutofit/>
          </a:bodyPr>
          <a:lstStyle/>
          <a:p>
            <a:r>
              <a:rPr lang="vi-VN" sz="2000" dirty="0">
                <a:solidFill>
                  <a:schemeClr val="tx1">
                    <a:lumMod val="85000"/>
                    <a:lumOff val="15000"/>
                  </a:schemeClr>
                </a:solidFill>
              </a:rPr>
              <a:t>Lê Thị Trung Thu 20183637</a:t>
            </a:r>
            <a:endParaRPr lang="en-US" sz="20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816746" y="337351"/>
            <a:ext cx="10679837" cy="646331"/>
          </a:xfrm>
          <a:prstGeom prst="rect">
            <a:avLst/>
          </a:prstGeom>
          <a:noFill/>
        </p:spPr>
        <p:txBody>
          <a:bodyPr wrap="square" rtlCol="0">
            <a:spAutoFit/>
          </a:bodyPr>
          <a:lstStyle/>
          <a:p>
            <a:r>
              <a:rPr lang="vi-VN" sz="3600" u="sng" dirty="0"/>
              <a:t>Convolutional neural network (CNN)</a:t>
            </a:r>
            <a:endParaRPr lang="en-US" sz="3600" u="sng" dirty="0"/>
          </a:p>
        </p:txBody>
      </p:sp>
      <p:sp>
        <p:nvSpPr>
          <p:cNvPr id="4" name="TextBox 3">
            <a:extLst>
              <a:ext uri="{FF2B5EF4-FFF2-40B4-BE49-F238E27FC236}">
                <a16:creationId xmlns:a16="http://schemas.microsoft.com/office/drawing/2014/main" id="{D789E7A4-F6ED-4EE3-BF9E-A5521F596971}"/>
              </a:ext>
            </a:extLst>
          </p:cNvPr>
          <p:cNvSpPr txBox="1"/>
          <p:nvPr/>
        </p:nvSpPr>
        <p:spPr>
          <a:xfrm>
            <a:off x="932155" y="1597981"/>
            <a:ext cx="4625266" cy="2862322"/>
          </a:xfrm>
          <a:prstGeom prst="rect">
            <a:avLst/>
          </a:prstGeom>
          <a:noFill/>
        </p:spPr>
        <p:txBody>
          <a:bodyPr wrap="square" rtlCol="0">
            <a:spAutoFit/>
          </a:bodyPr>
          <a:lstStyle/>
          <a:p>
            <a:pPr marL="285750" indent="-285750">
              <a:buFont typeface="Wingdings" panose="05000000000000000000" pitchFamily="2" charset="2"/>
              <a:buChar char="q"/>
            </a:pPr>
            <a:r>
              <a:rPr lang="vi-VN" dirty="0"/>
              <a:t>Fully Connected layer</a:t>
            </a:r>
          </a:p>
          <a:p>
            <a:endParaRPr lang="vi-VN" dirty="0"/>
          </a:p>
          <a:p>
            <a:r>
              <a:rPr lang="vi-VN" dirty="0"/>
              <a:t>Sau khi ảnh được truyền qua nhiều convolutional layer và pooling layer thì model đã học được tương đối các đặc điểm của ảnh (ví dụ mắt, mũi, khung mặt,...) thì tensor của output của layer cuối sẽ được Flattened và được đưa và fully connected layer. Tại đây, các đặc điểm của ảnh được kết hợp lại và đưa ra outout cho model</a:t>
            </a:r>
            <a:endParaRPr lang="en-US" dirty="0"/>
          </a:p>
        </p:txBody>
      </p:sp>
      <p:pic>
        <p:nvPicPr>
          <p:cNvPr id="6" name="Picture 5">
            <a:extLst>
              <a:ext uri="{FF2B5EF4-FFF2-40B4-BE49-F238E27FC236}">
                <a16:creationId xmlns:a16="http://schemas.microsoft.com/office/drawing/2014/main" id="{2BAE2BF1-BEF5-4EFC-A3F4-1B2A5B552B13}"/>
              </a:ext>
            </a:extLst>
          </p:cNvPr>
          <p:cNvPicPr>
            <a:picLocks noChangeAspect="1"/>
          </p:cNvPicPr>
          <p:nvPr/>
        </p:nvPicPr>
        <p:blipFill>
          <a:blip r:embed="rId2"/>
          <a:stretch>
            <a:fillRect/>
          </a:stretch>
        </p:blipFill>
        <p:spPr>
          <a:xfrm>
            <a:off x="5717159" y="1684143"/>
            <a:ext cx="6173061" cy="3010320"/>
          </a:xfrm>
          <a:prstGeom prst="rect">
            <a:avLst/>
          </a:prstGeom>
        </p:spPr>
      </p:pic>
    </p:spTree>
    <p:extLst>
      <p:ext uri="{BB962C8B-B14F-4D97-AF65-F5344CB8AC3E}">
        <p14:creationId xmlns:p14="http://schemas.microsoft.com/office/powerpoint/2010/main" val="318253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mạng CNN cho model nhận diện chữ số MNIST</a:t>
            </a:r>
            <a:endParaRPr lang="en-US" sz="3600" u="sng" dirty="0"/>
          </a:p>
        </p:txBody>
      </p:sp>
      <p:sp>
        <p:nvSpPr>
          <p:cNvPr id="3" name="TextBox 2">
            <a:extLst>
              <a:ext uri="{FF2B5EF4-FFF2-40B4-BE49-F238E27FC236}">
                <a16:creationId xmlns:a16="http://schemas.microsoft.com/office/drawing/2014/main" id="{F55E7099-04A1-4A00-8821-9606022A56F2}"/>
              </a:ext>
            </a:extLst>
          </p:cNvPr>
          <p:cNvSpPr txBox="1"/>
          <p:nvPr/>
        </p:nvSpPr>
        <p:spPr>
          <a:xfrm>
            <a:off x="534140" y="1397675"/>
            <a:ext cx="10999433" cy="2308324"/>
          </a:xfrm>
          <a:prstGeom prst="rect">
            <a:avLst/>
          </a:prstGeom>
          <a:noFill/>
        </p:spPr>
        <p:txBody>
          <a:bodyPr wrap="square" rtlCol="0">
            <a:spAutoFit/>
          </a:bodyPr>
          <a:lstStyle/>
          <a:p>
            <a:pPr marL="285750" indent="-285750">
              <a:buFont typeface="Wingdings" panose="05000000000000000000" pitchFamily="2" charset="2"/>
              <a:buChar char="q"/>
            </a:pPr>
            <a:r>
              <a:rPr lang="vi-VN" dirty="0"/>
              <a:t>Model gồm:</a:t>
            </a:r>
          </a:p>
          <a:p>
            <a:pPr marL="742950" lvl="1" indent="-285750">
              <a:buFont typeface="Arial" panose="020B0604020202020204" pitchFamily="34" charset="0"/>
              <a:buChar char="•"/>
            </a:pPr>
            <a:r>
              <a:rPr lang="vi-VN" dirty="0"/>
              <a:t>2 convolution layers, mỗi layers đều sử dụng 32 kernel kích thước 3x3, activation fucnction là sigmoid</a:t>
            </a:r>
          </a:p>
          <a:p>
            <a:pPr marL="742950" lvl="1" indent="-285750">
              <a:buFont typeface="Arial" panose="020B0604020202020204" pitchFamily="34" charset="0"/>
              <a:buChar char="•"/>
            </a:pPr>
            <a:r>
              <a:rPr lang="vi-VN" dirty="0"/>
              <a:t>1 max pooling layer với pool-size = 2x2</a:t>
            </a:r>
          </a:p>
          <a:p>
            <a:pPr marL="742950" lvl="1" indent="-285750">
              <a:buFont typeface="Arial" panose="020B0604020202020204" pitchFamily="34" charset="0"/>
              <a:buChar char="•"/>
            </a:pPr>
            <a:r>
              <a:rPr lang="vi-VN" dirty="0"/>
              <a:t>Fully connected layer với 128 nodes, activation fucnction là sigmoid</a:t>
            </a:r>
          </a:p>
          <a:p>
            <a:pPr marL="742950" lvl="1" indent="-285750">
              <a:buFont typeface="Arial" panose="020B0604020202020204" pitchFamily="34" charset="0"/>
              <a:buChar char="•"/>
            </a:pPr>
            <a:r>
              <a:rPr lang="vi-VN" dirty="0"/>
              <a:t> Output layer với 10 node và dùng softmax function để chuyển sang xác suất</a:t>
            </a:r>
          </a:p>
          <a:p>
            <a:pPr marL="742950" lvl="1" indent="-285750">
              <a:buFont typeface="Arial" panose="020B0604020202020204" pitchFamily="34" charset="0"/>
              <a:buChar char="•"/>
            </a:pPr>
            <a:r>
              <a:rPr lang="vi-VN" dirty="0"/>
              <a:t>Độ chính xác trên tập test set 98.86% </a:t>
            </a:r>
          </a:p>
          <a:p>
            <a:pPr lvl="1"/>
            <a:endParaRPr lang="en-US" dirty="0"/>
          </a:p>
        </p:txBody>
      </p:sp>
    </p:spTree>
    <p:extLst>
      <p:ext uri="{BB962C8B-B14F-4D97-AF65-F5344CB8AC3E}">
        <p14:creationId xmlns:p14="http://schemas.microsoft.com/office/powerpoint/2010/main" val="2689914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OpenCV và Yolov3 cho model nhận diện xe cộ</a:t>
            </a:r>
            <a:endParaRPr lang="en-US" sz="3600" u="sng" dirty="0"/>
          </a:p>
        </p:txBody>
      </p:sp>
      <p:sp>
        <p:nvSpPr>
          <p:cNvPr id="3" name="TextBox 2">
            <a:extLst>
              <a:ext uri="{FF2B5EF4-FFF2-40B4-BE49-F238E27FC236}">
                <a16:creationId xmlns:a16="http://schemas.microsoft.com/office/drawing/2014/main" id="{F55E7099-04A1-4A00-8821-9606022A56F2}"/>
              </a:ext>
            </a:extLst>
          </p:cNvPr>
          <p:cNvSpPr txBox="1"/>
          <p:nvPr/>
        </p:nvSpPr>
        <p:spPr>
          <a:xfrm>
            <a:off x="435007" y="1415431"/>
            <a:ext cx="10999433" cy="4524315"/>
          </a:xfrm>
          <a:prstGeom prst="rect">
            <a:avLst/>
          </a:prstGeom>
          <a:noFill/>
        </p:spPr>
        <p:txBody>
          <a:bodyPr wrap="square" rtlCol="0">
            <a:spAutoFit/>
          </a:bodyPr>
          <a:lstStyle/>
          <a:p>
            <a:r>
              <a:rPr lang="vi-VN" dirty="0"/>
              <a:t>Được trained lại trên mạng Darknet đã được huấn luyện trước để nhận diện 4 loại phương tiện là xe đạp, xe máy, ô tô con, xe tải</a:t>
            </a:r>
          </a:p>
          <a:p>
            <a:endParaRPr lang="vi-VN" dirty="0"/>
          </a:p>
          <a:p>
            <a:pPr marL="285750" indent="-285750">
              <a:buFont typeface="Arial" panose="020B0604020202020204" pitchFamily="34" charset="0"/>
              <a:buChar char="•"/>
            </a:pPr>
            <a:r>
              <a:rPr lang="vi-VN" dirty="0"/>
              <a:t>B1:  Clone, cấu hình &amp; biên dịch Darknet</a:t>
            </a:r>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B2: Cấu hình yolov3.cfg file</a:t>
            </a:r>
          </a:p>
          <a:p>
            <a:pPr marL="285750" indent="-285750">
              <a:buFont typeface="Arial" panose="020B0604020202020204" pitchFamily="34" charset="0"/>
              <a:buChar char="•"/>
            </a:pPr>
            <a:endParaRPr lang="vi-VN" dirty="0"/>
          </a:p>
          <a:p>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p:txBody>
      </p:sp>
      <p:pic>
        <p:nvPicPr>
          <p:cNvPr id="15" name="Picture 14">
            <a:extLst>
              <a:ext uri="{FF2B5EF4-FFF2-40B4-BE49-F238E27FC236}">
                <a16:creationId xmlns:a16="http://schemas.microsoft.com/office/drawing/2014/main" id="{3DCF7F43-6530-4F34-AB84-E6EC9D7520DC}"/>
              </a:ext>
            </a:extLst>
          </p:cNvPr>
          <p:cNvPicPr>
            <a:picLocks noChangeAspect="1"/>
          </p:cNvPicPr>
          <p:nvPr/>
        </p:nvPicPr>
        <p:blipFill>
          <a:blip r:embed="rId2"/>
          <a:stretch>
            <a:fillRect/>
          </a:stretch>
        </p:blipFill>
        <p:spPr>
          <a:xfrm>
            <a:off x="1284696" y="2592571"/>
            <a:ext cx="3639058" cy="447737"/>
          </a:xfrm>
          <a:prstGeom prst="rect">
            <a:avLst/>
          </a:prstGeom>
        </p:spPr>
      </p:pic>
      <p:pic>
        <p:nvPicPr>
          <p:cNvPr id="17" name="Picture 16">
            <a:extLst>
              <a:ext uri="{FF2B5EF4-FFF2-40B4-BE49-F238E27FC236}">
                <a16:creationId xmlns:a16="http://schemas.microsoft.com/office/drawing/2014/main" id="{A5AEDCFD-DE3C-4229-914C-8FFE39DB37FC}"/>
              </a:ext>
            </a:extLst>
          </p:cNvPr>
          <p:cNvPicPr>
            <a:picLocks noChangeAspect="1"/>
          </p:cNvPicPr>
          <p:nvPr/>
        </p:nvPicPr>
        <p:blipFill>
          <a:blip r:embed="rId3"/>
          <a:stretch>
            <a:fillRect/>
          </a:stretch>
        </p:blipFill>
        <p:spPr>
          <a:xfrm>
            <a:off x="5149723" y="2478608"/>
            <a:ext cx="3029373" cy="924054"/>
          </a:xfrm>
          <a:prstGeom prst="rect">
            <a:avLst/>
          </a:prstGeom>
        </p:spPr>
      </p:pic>
      <p:pic>
        <p:nvPicPr>
          <p:cNvPr id="19" name="Picture 18">
            <a:extLst>
              <a:ext uri="{FF2B5EF4-FFF2-40B4-BE49-F238E27FC236}">
                <a16:creationId xmlns:a16="http://schemas.microsoft.com/office/drawing/2014/main" id="{FA901EEF-013B-47FC-92AA-E5463ADEBE88}"/>
              </a:ext>
            </a:extLst>
          </p:cNvPr>
          <p:cNvPicPr>
            <a:picLocks noChangeAspect="1"/>
          </p:cNvPicPr>
          <p:nvPr/>
        </p:nvPicPr>
        <p:blipFill>
          <a:blip r:embed="rId4"/>
          <a:stretch>
            <a:fillRect/>
          </a:stretch>
        </p:blipFill>
        <p:spPr>
          <a:xfrm>
            <a:off x="8405065" y="2489758"/>
            <a:ext cx="783801" cy="380025"/>
          </a:xfrm>
          <a:prstGeom prst="rect">
            <a:avLst/>
          </a:prstGeom>
        </p:spPr>
      </p:pic>
      <p:pic>
        <p:nvPicPr>
          <p:cNvPr id="21" name="Picture 20">
            <a:extLst>
              <a:ext uri="{FF2B5EF4-FFF2-40B4-BE49-F238E27FC236}">
                <a16:creationId xmlns:a16="http://schemas.microsoft.com/office/drawing/2014/main" id="{C159DDA0-7A4F-4994-B556-037184502212}"/>
              </a:ext>
            </a:extLst>
          </p:cNvPr>
          <p:cNvPicPr>
            <a:picLocks noChangeAspect="1"/>
          </p:cNvPicPr>
          <p:nvPr/>
        </p:nvPicPr>
        <p:blipFill>
          <a:blip r:embed="rId5"/>
          <a:stretch>
            <a:fillRect/>
          </a:stretch>
        </p:blipFill>
        <p:spPr>
          <a:xfrm>
            <a:off x="1213675" y="4022158"/>
            <a:ext cx="3277057" cy="390580"/>
          </a:xfrm>
          <a:prstGeom prst="rect">
            <a:avLst/>
          </a:prstGeom>
        </p:spPr>
      </p:pic>
      <p:pic>
        <p:nvPicPr>
          <p:cNvPr id="23" name="Picture 22">
            <a:extLst>
              <a:ext uri="{FF2B5EF4-FFF2-40B4-BE49-F238E27FC236}">
                <a16:creationId xmlns:a16="http://schemas.microsoft.com/office/drawing/2014/main" id="{539239DB-48B5-4595-A1CA-2F1230457DB4}"/>
              </a:ext>
            </a:extLst>
          </p:cNvPr>
          <p:cNvPicPr>
            <a:picLocks noChangeAspect="1"/>
          </p:cNvPicPr>
          <p:nvPr/>
        </p:nvPicPr>
        <p:blipFill>
          <a:blip r:embed="rId6"/>
          <a:stretch>
            <a:fillRect/>
          </a:stretch>
        </p:blipFill>
        <p:spPr>
          <a:xfrm>
            <a:off x="5062474" y="3935806"/>
            <a:ext cx="5915851" cy="1867161"/>
          </a:xfrm>
          <a:prstGeom prst="rect">
            <a:avLst/>
          </a:prstGeom>
        </p:spPr>
      </p:pic>
    </p:spTree>
    <p:extLst>
      <p:ext uri="{BB962C8B-B14F-4D97-AF65-F5344CB8AC3E}">
        <p14:creationId xmlns:p14="http://schemas.microsoft.com/office/powerpoint/2010/main" val="1553662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OpenCV và Yolov3 cho model nhận diện xe cộ</a:t>
            </a:r>
            <a:endParaRPr lang="en-US" sz="3600" u="sng" dirty="0"/>
          </a:p>
        </p:txBody>
      </p:sp>
      <p:sp>
        <p:nvSpPr>
          <p:cNvPr id="3" name="TextBox 2">
            <a:extLst>
              <a:ext uri="{FF2B5EF4-FFF2-40B4-BE49-F238E27FC236}">
                <a16:creationId xmlns:a16="http://schemas.microsoft.com/office/drawing/2014/main" id="{F55E7099-04A1-4A00-8821-9606022A56F2}"/>
              </a:ext>
            </a:extLst>
          </p:cNvPr>
          <p:cNvSpPr txBox="1"/>
          <p:nvPr/>
        </p:nvSpPr>
        <p:spPr>
          <a:xfrm>
            <a:off x="435007" y="1415431"/>
            <a:ext cx="10999433" cy="3970318"/>
          </a:xfrm>
          <a:prstGeom prst="rect">
            <a:avLst/>
          </a:prstGeom>
          <a:noFill/>
        </p:spPr>
        <p:txBody>
          <a:bodyPr wrap="square" rtlCol="0">
            <a:spAutoFit/>
          </a:bodyPr>
          <a:lstStyle/>
          <a:p>
            <a:endParaRPr lang="vi-VN" dirty="0"/>
          </a:p>
          <a:p>
            <a:pPr marL="285750" indent="-285750">
              <a:buFont typeface="Arial" panose="020B0604020202020204" pitchFamily="34" charset="0"/>
              <a:buChar char="•"/>
            </a:pPr>
            <a:r>
              <a:rPr lang="vi-VN" dirty="0"/>
              <a:t>B3: Tạo</a:t>
            </a:r>
            <a:r>
              <a:rPr lang="en-US" dirty="0"/>
              <a:t> .names and .data files</a:t>
            </a: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B4: </a:t>
            </a:r>
            <a:r>
              <a:rPr lang="vi-VN" dirty="0">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yolov3_training.cfg </a:t>
            </a:r>
            <a:r>
              <a:rPr lang="vi-VN" dirty="0">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obj.names</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Google drive</a:t>
            </a:r>
            <a:endParaRPr lang="vi-V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vi-VN"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B5: Tạo thư mục và giải nén</a:t>
            </a:r>
            <a:r>
              <a:rPr lang="en-US" dirty="0">
                <a:latin typeface="Arial" panose="020B0604020202020204" pitchFamily="34" charset="0"/>
                <a:cs typeface="Arial" panose="020B0604020202020204" pitchFamily="34" charset="0"/>
              </a:rPr>
              <a:t> image dataset</a:t>
            </a:r>
            <a:endParaRPr lang="vi-V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vi-VN"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t>B6: Tạo train.txt file</a:t>
            </a:r>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p:txBody>
      </p:sp>
      <p:pic>
        <p:nvPicPr>
          <p:cNvPr id="5" name="Picture 4">
            <a:extLst>
              <a:ext uri="{FF2B5EF4-FFF2-40B4-BE49-F238E27FC236}">
                <a16:creationId xmlns:a16="http://schemas.microsoft.com/office/drawing/2014/main" id="{70B6216B-EA93-42D7-BF9F-4BCCAC960685}"/>
              </a:ext>
            </a:extLst>
          </p:cNvPr>
          <p:cNvPicPr>
            <a:picLocks noChangeAspect="1"/>
          </p:cNvPicPr>
          <p:nvPr/>
        </p:nvPicPr>
        <p:blipFill>
          <a:blip r:embed="rId2"/>
          <a:stretch>
            <a:fillRect/>
          </a:stretch>
        </p:blipFill>
        <p:spPr>
          <a:xfrm>
            <a:off x="757560" y="2087193"/>
            <a:ext cx="10183646" cy="428685"/>
          </a:xfrm>
          <a:prstGeom prst="rect">
            <a:avLst/>
          </a:prstGeom>
        </p:spPr>
      </p:pic>
      <p:pic>
        <p:nvPicPr>
          <p:cNvPr id="7" name="Picture 6">
            <a:extLst>
              <a:ext uri="{FF2B5EF4-FFF2-40B4-BE49-F238E27FC236}">
                <a16:creationId xmlns:a16="http://schemas.microsoft.com/office/drawing/2014/main" id="{6A955BA3-C973-42FF-B987-31EA7644CD78}"/>
              </a:ext>
            </a:extLst>
          </p:cNvPr>
          <p:cNvPicPr>
            <a:picLocks noChangeAspect="1"/>
          </p:cNvPicPr>
          <p:nvPr/>
        </p:nvPicPr>
        <p:blipFill>
          <a:blip r:embed="rId3"/>
          <a:stretch>
            <a:fillRect/>
          </a:stretch>
        </p:blipFill>
        <p:spPr>
          <a:xfrm>
            <a:off x="757560" y="2904974"/>
            <a:ext cx="4696480" cy="409632"/>
          </a:xfrm>
          <a:prstGeom prst="rect">
            <a:avLst/>
          </a:prstGeom>
        </p:spPr>
      </p:pic>
      <p:pic>
        <p:nvPicPr>
          <p:cNvPr id="9" name="Picture 8">
            <a:extLst>
              <a:ext uri="{FF2B5EF4-FFF2-40B4-BE49-F238E27FC236}">
                <a16:creationId xmlns:a16="http://schemas.microsoft.com/office/drawing/2014/main" id="{E86367BF-D586-4F41-B2CD-0520A116471F}"/>
              </a:ext>
            </a:extLst>
          </p:cNvPr>
          <p:cNvPicPr>
            <a:picLocks noChangeAspect="1"/>
          </p:cNvPicPr>
          <p:nvPr/>
        </p:nvPicPr>
        <p:blipFill>
          <a:blip r:embed="rId4"/>
          <a:stretch>
            <a:fillRect/>
          </a:stretch>
        </p:blipFill>
        <p:spPr>
          <a:xfrm>
            <a:off x="757560" y="3703702"/>
            <a:ext cx="3772426" cy="428685"/>
          </a:xfrm>
          <a:prstGeom prst="rect">
            <a:avLst/>
          </a:prstGeom>
        </p:spPr>
      </p:pic>
      <p:pic>
        <p:nvPicPr>
          <p:cNvPr id="11" name="Picture 10">
            <a:extLst>
              <a:ext uri="{FF2B5EF4-FFF2-40B4-BE49-F238E27FC236}">
                <a16:creationId xmlns:a16="http://schemas.microsoft.com/office/drawing/2014/main" id="{E0E79CBD-D4F9-42E3-AC6E-E7DB20F8A848}"/>
              </a:ext>
            </a:extLst>
          </p:cNvPr>
          <p:cNvPicPr>
            <a:picLocks noChangeAspect="1"/>
          </p:cNvPicPr>
          <p:nvPr/>
        </p:nvPicPr>
        <p:blipFill>
          <a:blip r:embed="rId5"/>
          <a:stretch>
            <a:fillRect/>
          </a:stretch>
        </p:blipFill>
        <p:spPr>
          <a:xfrm>
            <a:off x="757560" y="4521483"/>
            <a:ext cx="3038899" cy="743054"/>
          </a:xfrm>
          <a:prstGeom prst="rect">
            <a:avLst/>
          </a:prstGeom>
        </p:spPr>
      </p:pic>
    </p:spTree>
    <p:extLst>
      <p:ext uri="{BB962C8B-B14F-4D97-AF65-F5344CB8AC3E}">
        <p14:creationId xmlns:p14="http://schemas.microsoft.com/office/powerpoint/2010/main" val="70031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OpenCV và Yolov3 cho model nhận diện xe cộ</a:t>
            </a:r>
            <a:endParaRPr lang="en-US" sz="3600" u="sng" dirty="0"/>
          </a:p>
        </p:txBody>
      </p:sp>
      <p:sp>
        <p:nvSpPr>
          <p:cNvPr id="3" name="TextBox 2">
            <a:extLst>
              <a:ext uri="{FF2B5EF4-FFF2-40B4-BE49-F238E27FC236}">
                <a16:creationId xmlns:a16="http://schemas.microsoft.com/office/drawing/2014/main" id="{F55E7099-04A1-4A00-8821-9606022A56F2}"/>
              </a:ext>
            </a:extLst>
          </p:cNvPr>
          <p:cNvSpPr txBox="1"/>
          <p:nvPr/>
        </p:nvSpPr>
        <p:spPr>
          <a:xfrm>
            <a:off x="435007" y="1415431"/>
            <a:ext cx="10999433" cy="1477328"/>
          </a:xfrm>
          <a:prstGeom prst="rect">
            <a:avLst/>
          </a:prstGeom>
          <a:noFill/>
        </p:spPr>
        <p:txBody>
          <a:bodyPr wrap="square" rtlCol="0">
            <a:spAutoFit/>
          </a:bodyPr>
          <a:lstStyle/>
          <a:p>
            <a:pPr marL="285750" indent="-285750">
              <a:buFont typeface="Arial" panose="020B0604020202020204" pitchFamily="34" charset="0"/>
              <a:buChar char="•"/>
            </a:pPr>
            <a:r>
              <a:rPr lang="vi-VN" dirty="0"/>
              <a:t>B7: </a:t>
            </a:r>
            <a:r>
              <a:rPr lang="en-US" dirty="0">
                <a:latin typeface="Arial" panose="020B0604020202020204" pitchFamily="34" charset="0"/>
                <a:cs typeface="Arial" panose="020B0604020202020204" pitchFamily="34" charset="0"/>
              </a:rPr>
              <a:t>Download pre-trained weights </a:t>
            </a:r>
            <a:r>
              <a:rPr lang="vi-VN" dirty="0">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convolutional layers file</a:t>
            </a:r>
            <a:endParaRPr lang="vi-VN"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B8: Bắt đầu quá trình training</a:t>
            </a:r>
          </a:p>
          <a:p>
            <a:pPr marL="285750" indent="-285750">
              <a:buFont typeface="Arial" panose="020B0604020202020204" pitchFamily="34" charset="0"/>
              <a:buChar char="•"/>
            </a:pPr>
            <a:endParaRPr lang="vi-V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40AE32C-6A5B-4FD8-A74E-822A8A68B858}"/>
              </a:ext>
            </a:extLst>
          </p:cNvPr>
          <p:cNvPicPr>
            <a:picLocks noChangeAspect="1"/>
          </p:cNvPicPr>
          <p:nvPr/>
        </p:nvPicPr>
        <p:blipFill>
          <a:blip r:embed="rId2"/>
          <a:stretch>
            <a:fillRect/>
          </a:stretch>
        </p:blipFill>
        <p:spPr>
          <a:xfrm>
            <a:off x="757560" y="1804830"/>
            <a:ext cx="4544059" cy="247685"/>
          </a:xfrm>
          <a:prstGeom prst="rect">
            <a:avLst/>
          </a:prstGeom>
        </p:spPr>
      </p:pic>
      <p:pic>
        <p:nvPicPr>
          <p:cNvPr id="10" name="Picture 9">
            <a:extLst>
              <a:ext uri="{FF2B5EF4-FFF2-40B4-BE49-F238E27FC236}">
                <a16:creationId xmlns:a16="http://schemas.microsoft.com/office/drawing/2014/main" id="{52245B9C-721B-4B04-98B4-FDDDDF082DE4}"/>
              </a:ext>
            </a:extLst>
          </p:cNvPr>
          <p:cNvPicPr>
            <a:picLocks noChangeAspect="1"/>
          </p:cNvPicPr>
          <p:nvPr/>
        </p:nvPicPr>
        <p:blipFill>
          <a:blip r:embed="rId3"/>
          <a:stretch>
            <a:fillRect/>
          </a:stretch>
        </p:blipFill>
        <p:spPr>
          <a:xfrm>
            <a:off x="814718" y="2660976"/>
            <a:ext cx="8973802" cy="304843"/>
          </a:xfrm>
          <a:prstGeom prst="rect">
            <a:avLst/>
          </a:prstGeom>
        </p:spPr>
      </p:pic>
    </p:spTree>
    <p:extLst>
      <p:ext uri="{BB962C8B-B14F-4D97-AF65-F5344CB8AC3E}">
        <p14:creationId xmlns:p14="http://schemas.microsoft.com/office/powerpoint/2010/main" val="331684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OpenCV và Yolov3 cho model nhận diện xe cộ</a:t>
            </a:r>
            <a:endParaRPr lang="en-US" sz="3600" u="sng" dirty="0"/>
          </a:p>
        </p:txBody>
      </p:sp>
      <p:pic>
        <p:nvPicPr>
          <p:cNvPr id="5" name="Picture 4">
            <a:extLst>
              <a:ext uri="{FF2B5EF4-FFF2-40B4-BE49-F238E27FC236}">
                <a16:creationId xmlns:a16="http://schemas.microsoft.com/office/drawing/2014/main" id="{287B72D3-1E2A-4C11-9052-52CF2F3CC492}"/>
              </a:ext>
            </a:extLst>
          </p:cNvPr>
          <p:cNvPicPr>
            <a:picLocks noChangeAspect="1"/>
          </p:cNvPicPr>
          <p:nvPr/>
        </p:nvPicPr>
        <p:blipFill>
          <a:blip r:embed="rId2"/>
          <a:stretch>
            <a:fillRect/>
          </a:stretch>
        </p:blipFill>
        <p:spPr>
          <a:xfrm>
            <a:off x="430703" y="1939201"/>
            <a:ext cx="5411002" cy="2979598"/>
          </a:xfrm>
          <a:prstGeom prst="rect">
            <a:avLst/>
          </a:prstGeom>
        </p:spPr>
      </p:pic>
      <p:pic>
        <p:nvPicPr>
          <p:cNvPr id="7" name="Picture 6">
            <a:extLst>
              <a:ext uri="{FF2B5EF4-FFF2-40B4-BE49-F238E27FC236}">
                <a16:creationId xmlns:a16="http://schemas.microsoft.com/office/drawing/2014/main" id="{266962A3-CFB9-4274-B047-C13CE24B74C1}"/>
              </a:ext>
            </a:extLst>
          </p:cNvPr>
          <p:cNvPicPr>
            <a:picLocks noChangeAspect="1"/>
          </p:cNvPicPr>
          <p:nvPr/>
        </p:nvPicPr>
        <p:blipFill>
          <a:blip r:embed="rId3"/>
          <a:stretch>
            <a:fillRect/>
          </a:stretch>
        </p:blipFill>
        <p:spPr>
          <a:xfrm>
            <a:off x="6096000" y="1502653"/>
            <a:ext cx="5690997" cy="3633430"/>
          </a:xfrm>
          <a:prstGeom prst="rect">
            <a:avLst/>
          </a:prstGeom>
        </p:spPr>
      </p:pic>
    </p:spTree>
    <p:extLst>
      <p:ext uri="{BB962C8B-B14F-4D97-AF65-F5344CB8AC3E}">
        <p14:creationId xmlns:p14="http://schemas.microsoft.com/office/powerpoint/2010/main" val="36197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OpenCV và Yolov3 cho model nhận diện xe cộ</a:t>
            </a:r>
            <a:endParaRPr lang="en-US" sz="3600" u="sng" dirty="0"/>
          </a:p>
        </p:txBody>
      </p:sp>
      <p:pic>
        <p:nvPicPr>
          <p:cNvPr id="4" name="Picture 3">
            <a:extLst>
              <a:ext uri="{FF2B5EF4-FFF2-40B4-BE49-F238E27FC236}">
                <a16:creationId xmlns:a16="http://schemas.microsoft.com/office/drawing/2014/main" id="{D9D30792-AC11-45EC-A497-1CF5BAC285A3}"/>
              </a:ext>
            </a:extLst>
          </p:cNvPr>
          <p:cNvPicPr>
            <a:picLocks noChangeAspect="1"/>
          </p:cNvPicPr>
          <p:nvPr/>
        </p:nvPicPr>
        <p:blipFill>
          <a:blip r:embed="rId2"/>
          <a:stretch>
            <a:fillRect/>
          </a:stretch>
        </p:blipFill>
        <p:spPr>
          <a:xfrm>
            <a:off x="571130" y="1951204"/>
            <a:ext cx="4959658" cy="3184879"/>
          </a:xfrm>
          <a:prstGeom prst="rect">
            <a:avLst/>
          </a:prstGeom>
        </p:spPr>
      </p:pic>
      <p:pic>
        <p:nvPicPr>
          <p:cNvPr id="8" name="Picture 7">
            <a:extLst>
              <a:ext uri="{FF2B5EF4-FFF2-40B4-BE49-F238E27FC236}">
                <a16:creationId xmlns:a16="http://schemas.microsoft.com/office/drawing/2014/main" id="{6D8A5875-677A-4637-97FF-1821A067438C}"/>
              </a:ext>
            </a:extLst>
          </p:cNvPr>
          <p:cNvPicPr>
            <a:picLocks noChangeAspect="1"/>
          </p:cNvPicPr>
          <p:nvPr/>
        </p:nvPicPr>
        <p:blipFill>
          <a:blip r:embed="rId3"/>
          <a:stretch>
            <a:fillRect/>
          </a:stretch>
        </p:blipFill>
        <p:spPr>
          <a:xfrm>
            <a:off x="5965345" y="1453622"/>
            <a:ext cx="5758769" cy="3810836"/>
          </a:xfrm>
          <a:prstGeom prst="rect">
            <a:avLst/>
          </a:prstGeom>
        </p:spPr>
      </p:pic>
    </p:spTree>
    <p:extLst>
      <p:ext uri="{BB962C8B-B14F-4D97-AF65-F5344CB8AC3E}">
        <p14:creationId xmlns:p14="http://schemas.microsoft.com/office/powerpoint/2010/main" val="178574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633274" y="142042"/>
            <a:ext cx="10801166" cy="1200329"/>
          </a:xfrm>
          <a:prstGeom prst="rect">
            <a:avLst/>
          </a:prstGeom>
          <a:noFill/>
        </p:spPr>
        <p:txBody>
          <a:bodyPr wrap="square" rtlCol="0">
            <a:spAutoFit/>
          </a:bodyPr>
          <a:lstStyle/>
          <a:p>
            <a:r>
              <a:rPr lang="vi-VN" sz="3600" u="sng" dirty="0"/>
              <a:t>Áp dụng OpenCV và Yolov3 cho model nhận diện xe cộ</a:t>
            </a:r>
            <a:endParaRPr lang="en-US" sz="3600" u="sng" dirty="0"/>
          </a:p>
        </p:txBody>
      </p:sp>
      <p:sp>
        <p:nvSpPr>
          <p:cNvPr id="3" name="TextBox 2">
            <a:extLst>
              <a:ext uri="{FF2B5EF4-FFF2-40B4-BE49-F238E27FC236}">
                <a16:creationId xmlns:a16="http://schemas.microsoft.com/office/drawing/2014/main" id="{C192370C-F9F4-44C2-9D37-FD20E560A750}"/>
              </a:ext>
            </a:extLst>
          </p:cNvPr>
          <p:cNvSpPr txBox="1"/>
          <p:nvPr/>
        </p:nvSpPr>
        <p:spPr>
          <a:xfrm>
            <a:off x="790113" y="1837678"/>
            <a:ext cx="10801166" cy="1477328"/>
          </a:xfrm>
          <a:prstGeom prst="rect">
            <a:avLst/>
          </a:prstGeom>
          <a:noFill/>
        </p:spPr>
        <p:txBody>
          <a:bodyPr wrap="square" rtlCol="0">
            <a:spAutoFit/>
          </a:bodyPr>
          <a:lstStyle/>
          <a:p>
            <a:r>
              <a:rPr lang="vi-VN" dirty="0"/>
              <a:t>Kết luận:</a:t>
            </a:r>
          </a:p>
          <a:p>
            <a:pPr marL="285750" indent="-285750">
              <a:buFont typeface="Arial" panose="020B0604020202020204" pitchFamily="34" charset="0"/>
              <a:buChar char="•"/>
            </a:pPr>
            <a:r>
              <a:rPr lang="vi-VN" dirty="0"/>
              <a:t>Data set gồm 400 ảnh cho 4 lớp gán nhãn bằng tay</a:t>
            </a:r>
          </a:p>
          <a:p>
            <a:pPr marL="285750" indent="-285750">
              <a:buFont typeface="Arial" panose="020B0604020202020204" pitchFamily="34" charset="0"/>
              <a:buChar char="•"/>
            </a:pPr>
            <a:r>
              <a:rPr lang="vi-VN" dirty="0"/>
              <a:t>Khả năng nhận diện chưa cao với ảnh có độ phân giải thấp</a:t>
            </a:r>
          </a:p>
          <a:p>
            <a:pPr marL="285750" indent="-285750">
              <a:buFont typeface="Arial" panose="020B0604020202020204" pitchFamily="34" charset="0"/>
              <a:buChar char="•"/>
            </a:pPr>
            <a:r>
              <a:rPr lang="vi-VN" dirty="0"/>
              <a:t>Thường nhầm lẫn giữa xe đạp và xe máy</a:t>
            </a:r>
          </a:p>
          <a:p>
            <a:pPr marL="285750" indent="-285750">
              <a:buFont typeface="Arial" panose="020B0604020202020204" pitchFamily="34" charset="0"/>
              <a:buChar char="•"/>
            </a:pPr>
            <a:r>
              <a:rPr lang="vi-VN" dirty="0"/>
              <a:t>mAP = 60,311% </a:t>
            </a:r>
            <a:endParaRPr lang="en-US" dirty="0"/>
          </a:p>
        </p:txBody>
      </p:sp>
    </p:spTree>
    <p:extLst>
      <p:ext uri="{BB962C8B-B14F-4D97-AF65-F5344CB8AC3E}">
        <p14:creationId xmlns:p14="http://schemas.microsoft.com/office/powerpoint/2010/main" val="2549947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73C8A0-913A-4F62-938A-137665F2A838}"/>
              </a:ext>
            </a:extLst>
          </p:cNvPr>
          <p:cNvSpPr txBox="1"/>
          <p:nvPr/>
        </p:nvSpPr>
        <p:spPr>
          <a:xfrm>
            <a:off x="1038686" y="2787588"/>
            <a:ext cx="10369119" cy="646331"/>
          </a:xfrm>
          <a:prstGeom prst="rect">
            <a:avLst/>
          </a:prstGeom>
          <a:noFill/>
        </p:spPr>
        <p:txBody>
          <a:bodyPr wrap="square" rtlCol="0">
            <a:spAutoFit/>
          </a:bodyPr>
          <a:lstStyle/>
          <a:p>
            <a:r>
              <a:rPr lang="vi-VN" sz="3600" dirty="0"/>
              <a:t>CẢM ƠN THẦY VÀ CÁC BẠN ĐÃ LẮNG NGHE</a:t>
            </a:r>
            <a:endParaRPr lang="en-US" sz="3600" dirty="0"/>
          </a:p>
        </p:txBody>
      </p:sp>
    </p:spTree>
    <p:extLst>
      <p:ext uri="{BB962C8B-B14F-4D97-AF65-F5344CB8AC3E}">
        <p14:creationId xmlns:p14="http://schemas.microsoft.com/office/powerpoint/2010/main" val="330594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816746" y="337351"/>
            <a:ext cx="10679837" cy="646331"/>
          </a:xfrm>
          <a:prstGeom prst="rect">
            <a:avLst/>
          </a:prstGeom>
          <a:noFill/>
        </p:spPr>
        <p:txBody>
          <a:bodyPr wrap="square" rtlCol="0">
            <a:spAutoFit/>
          </a:bodyPr>
          <a:lstStyle/>
          <a:p>
            <a:r>
              <a:rPr lang="vi-VN" sz="3600" u="sng" dirty="0"/>
              <a:t>Bố cục</a:t>
            </a:r>
            <a:endParaRPr lang="en-US" sz="3600" u="sng" dirty="0"/>
          </a:p>
        </p:txBody>
      </p:sp>
      <p:sp>
        <p:nvSpPr>
          <p:cNvPr id="3" name="TextBox 2">
            <a:extLst>
              <a:ext uri="{FF2B5EF4-FFF2-40B4-BE49-F238E27FC236}">
                <a16:creationId xmlns:a16="http://schemas.microsoft.com/office/drawing/2014/main" id="{D0FCF741-7DEC-46EE-9AEF-4D319F4D2DF6}"/>
              </a:ext>
            </a:extLst>
          </p:cNvPr>
          <p:cNvSpPr txBox="1"/>
          <p:nvPr/>
        </p:nvSpPr>
        <p:spPr>
          <a:xfrm>
            <a:off x="816746" y="1752782"/>
            <a:ext cx="10564427" cy="3139321"/>
          </a:xfrm>
          <a:prstGeom prst="rect">
            <a:avLst/>
          </a:prstGeom>
          <a:noFill/>
        </p:spPr>
        <p:txBody>
          <a:bodyPr wrap="square" rtlCol="0">
            <a:spAutoFit/>
          </a:bodyPr>
          <a:lstStyle/>
          <a:p>
            <a:pPr marL="285750" indent="-285750">
              <a:buFont typeface="Wingdings" panose="05000000000000000000" pitchFamily="2" charset="2"/>
              <a:buChar char="q"/>
            </a:pPr>
            <a:r>
              <a:rPr lang="vi-VN" dirty="0"/>
              <a:t>Machine Learning</a:t>
            </a:r>
          </a:p>
          <a:p>
            <a:pPr marL="742950" lvl="1" indent="-285750">
              <a:buFont typeface="Wingdings" panose="05000000000000000000" pitchFamily="2" charset="2"/>
              <a:buChar char="q"/>
            </a:pPr>
            <a:r>
              <a:rPr lang="vi-VN" dirty="0"/>
              <a:t>Linear Regression</a:t>
            </a:r>
          </a:p>
          <a:p>
            <a:pPr marL="742950" lvl="1" indent="-285750">
              <a:buFont typeface="Wingdings" panose="05000000000000000000" pitchFamily="2" charset="2"/>
              <a:buChar char="q"/>
            </a:pPr>
            <a:r>
              <a:rPr lang="vi-VN" dirty="0"/>
              <a:t>Percepton algorithm</a:t>
            </a:r>
          </a:p>
          <a:p>
            <a:pPr marL="742950" lvl="1" indent="-285750">
              <a:buFont typeface="Wingdings" panose="05000000000000000000" pitchFamily="2" charset="2"/>
              <a:buChar char="q"/>
            </a:pPr>
            <a:r>
              <a:rPr lang="vi-VN" dirty="0"/>
              <a:t>Logistic Regression</a:t>
            </a:r>
          </a:p>
          <a:p>
            <a:pPr marL="742950" lvl="1" indent="-285750">
              <a:buFont typeface="Wingdings" panose="05000000000000000000" pitchFamily="2" charset="2"/>
              <a:buChar char="q"/>
            </a:pPr>
            <a:endParaRPr lang="vi-VN" dirty="0"/>
          </a:p>
          <a:p>
            <a:pPr marL="285750" indent="-285750">
              <a:buFont typeface="Wingdings" panose="05000000000000000000" pitchFamily="2" charset="2"/>
              <a:buChar char="q"/>
            </a:pPr>
            <a:r>
              <a:rPr lang="vi-VN" dirty="0"/>
              <a:t>Deep Learning</a:t>
            </a:r>
          </a:p>
          <a:p>
            <a:pPr marL="742950" lvl="1" indent="-285750">
              <a:buFont typeface="Wingdings" panose="05000000000000000000" pitchFamily="2" charset="2"/>
              <a:buChar char="q"/>
            </a:pPr>
            <a:r>
              <a:rPr lang="vi-VN" dirty="0"/>
              <a:t>Convolutional neural network</a:t>
            </a:r>
          </a:p>
          <a:p>
            <a:pPr marL="742950" lvl="1" indent="-285750">
              <a:buFont typeface="Wingdings" panose="05000000000000000000" pitchFamily="2" charset="2"/>
              <a:buChar char="q"/>
            </a:pPr>
            <a:r>
              <a:rPr lang="vi-VN" dirty="0"/>
              <a:t>Sử dụng mạng CNN cho bài toán nhiện diện chữ số của bộ dataset MNIST</a:t>
            </a:r>
          </a:p>
          <a:p>
            <a:pPr marL="742950" lvl="1" indent="-285750">
              <a:buFont typeface="Wingdings" panose="05000000000000000000" pitchFamily="2" charset="2"/>
              <a:buChar char="q"/>
            </a:pPr>
            <a:r>
              <a:rPr lang="vi-VN" dirty="0"/>
              <a:t>Áp dụng YOLOv3 và OpenCV cho model nhận diện phương tiện giao thông (xe đạp, xe máy, xe ô tô, xe tải)</a:t>
            </a:r>
          </a:p>
          <a:p>
            <a:pPr marL="742950" lvl="1" indent="-285750">
              <a:buFont typeface="Wingdings" panose="05000000000000000000" pitchFamily="2" charset="2"/>
              <a:buChar char="q"/>
            </a:pPr>
            <a:endParaRPr lang="vi-VN" dirty="0"/>
          </a:p>
        </p:txBody>
      </p:sp>
    </p:spTree>
    <p:extLst>
      <p:ext uri="{BB962C8B-B14F-4D97-AF65-F5344CB8AC3E}">
        <p14:creationId xmlns:p14="http://schemas.microsoft.com/office/powerpoint/2010/main" val="8522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4D5B3-2CF6-4A6D-A88B-0FE6A95F6D98}"/>
              </a:ext>
            </a:extLst>
          </p:cNvPr>
          <p:cNvSpPr txBox="1"/>
          <p:nvPr/>
        </p:nvSpPr>
        <p:spPr>
          <a:xfrm>
            <a:off x="1420428" y="2867863"/>
            <a:ext cx="8655728" cy="646331"/>
          </a:xfrm>
          <a:prstGeom prst="rect">
            <a:avLst/>
          </a:prstGeom>
          <a:noFill/>
        </p:spPr>
        <p:txBody>
          <a:bodyPr wrap="square" rtlCol="0">
            <a:spAutoFit/>
          </a:bodyPr>
          <a:lstStyle/>
          <a:p>
            <a:pPr algn="ctr"/>
            <a:r>
              <a:rPr lang="vi-VN" sz="3600" u="sng" dirty="0"/>
              <a:t>Machine Learning</a:t>
            </a:r>
            <a:endParaRPr lang="en-US" sz="3600" u="sng" dirty="0"/>
          </a:p>
        </p:txBody>
      </p:sp>
    </p:spTree>
    <p:extLst>
      <p:ext uri="{BB962C8B-B14F-4D97-AF65-F5344CB8AC3E}">
        <p14:creationId xmlns:p14="http://schemas.microsoft.com/office/powerpoint/2010/main" val="253272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816746" y="337351"/>
            <a:ext cx="10679837" cy="646331"/>
          </a:xfrm>
          <a:prstGeom prst="rect">
            <a:avLst/>
          </a:prstGeom>
          <a:noFill/>
        </p:spPr>
        <p:txBody>
          <a:bodyPr wrap="square" rtlCol="0">
            <a:spAutoFit/>
          </a:bodyPr>
          <a:lstStyle/>
          <a:p>
            <a:r>
              <a:rPr lang="vi-VN" sz="3600" u="sng" dirty="0"/>
              <a:t>Linear Regression</a:t>
            </a:r>
            <a:endParaRPr lang="en-US" sz="3600" u="sng"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0FCF741-7DEC-46EE-9AEF-4D319F4D2DF6}"/>
                  </a:ext>
                </a:extLst>
              </p:cNvPr>
              <p:cNvSpPr txBox="1"/>
              <p:nvPr/>
            </p:nvSpPr>
            <p:spPr>
              <a:xfrm>
                <a:off x="874450" y="1397675"/>
                <a:ext cx="10564427" cy="2862322"/>
              </a:xfrm>
              <a:prstGeom prst="rect">
                <a:avLst/>
              </a:prstGeom>
              <a:noFill/>
            </p:spPr>
            <p:txBody>
              <a:bodyPr wrap="square" rtlCol="0">
                <a:spAutoFit/>
              </a:bodyPr>
              <a:lstStyle/>
              <a:p>
                <a:pPr marL="285750" indent="-285750">
                  <a:buFont typeface="Arial" panose="020B0604020202020204" pitchFamily="34" charset="0"/>
                  <a:buChar char="•"/>
                </a:pPr>
                <a:r>
                  <a:rPr lang="vi-VN" dirty="0"/>
                  <a:t>Là phương pháp học máy đơn giản nhưng hiệu quả khi hàm mục tiêu là một hàm tuyến tính</a:t>
                </a:r>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endParaRPr lang="vi-VN" dirty="0"/>
              </a:p>
              <a:p>
                <a:pPr marL="285750" indent="-285750">
                  <a:buFont typeface="Arial" panose="020B0604020202020204" pitchFamily="34" charset="0"/>
                  <a:buChar char="•"/>
                </a:pPr>
                <a:r>
                  <a:rPr lang="vi-VN" dirty="0"/>
                  <a:t>Nếu đặt </a:t>
                </a:r>
                <a:r>
                  <a:rPr lang="vi-VN" dirty="0">
                    <a:solidFill>
                      <a:srgbClr val="000000"/>
                    </a:solidFill>
                    <a:latin typeface="MJXc-TeX-main-B"/>
                  </a:rPr>
                  <a:t> </a:t>
                </a:r>
                <a14:m>
                  <m:oMath xmlns:m="http://schemas.openxmlformats.org/officeDocument/2006/math">
                    <m:r>
                      <m:rPr>
                        <m:sty m:val="p"/>
                      </m:rPr>
                      <a:rPr lang="vi-VN">
                        <a:solidFill>
                          <a:srgbClr val="000000"/>
                        </a:solidFill>
                        <a:latin typeface="Cambria Math" panose="02040503050406030204" pitchFamily="18" charset="0"/>
                      </a:rPr>
                      <m:t>w</m:t>
                    </m:r>
                    <m:r>
                      <a:rPr lang="vi-VN" b="0" i="1" smtClean="0">
                        <a:solidFill>
                          <a:srgbClr val="000000"/>
                        </a:solidFill>
                        <a:latin typeface="Cambria Math" panose="02040503050406030204" pitchFamily="18" charset="0"/>
                      </a:rPr>
                      <m:t>=</m:t>
                    </m:r>
                    <m:d>
                      <m:dPr>
                        <m:begChr m:val="["/>
                        <m:endChr m:val="]"/>
                        <m:ctrlPr>
                          <a:rPr lang="vi-VN" b="0" i="1" smtClean="0">
                            <a:solidFill>
                              <a:srgbClr val="000000"/>
                            </a:solidFill>
                            <a:latin typeface="Cambria Math" panose="02040503050406030204" pitchFamily="18" charset="0"/>
                          </a:rPr>
                        </m:ctrlPr>
                      </m:dPr>
                      <m:e>
                        <m:r>
                          <a:rPr lang="vi-VN" b="0" i="1" smtClean="0">
                            <a:solidFill>
                              <a:srgbClr val="000000"/>
                            </a:solidFill>
                            <a:latin typeface="Cambria Math" panose="02040503050406030204" pitchFamily="18" charset="0"/>
                          </a:rPr>
                          <m:t>𝑤</m:t>
                        </m:r>
                        <m:r>
                          <a:rPr lang="vi-VN" b="0" i="1" baseline="-25000" smtClean="0">
                            <a:solidFill>
                              <a:srgbClr val="000000"/>
                            </a:solidFill>
                            <a:latin typeface="Cambria Math" panose="02040503050406030204" pitchFamily="18" charset="0"/>
                          </a:rPr>
                          <m:t>0</m:t>
                        </m:r>
                        <m:r>
                          <a:rPr lang="vi-VN" b="0" i="1" smtClean="0">
                            <a:solidFill>
                              <a:srgbClr val="000000"/>
                            </a:solidFill>
                            <a:latin typeface="Cambria Math" panose="02040503050406030204" pitchFamily="18" charset="0"/>
                          </a:rPr>
                          <m:t>, </m:t>
                        </m:r>
                        <m:r>
                          <a:rPr lang="vi-VN" b="0" i="1" smtClean="0">
                            <a:solidFill>
                              <a:srgbClr val="000000"/>
                            </a:solidFill>
                            <a:latin typeface="Cambria Math" panose="02040503050406030204" pitchFamily="18" charset="0"/>
                          </a:rPr>
                          <m:t>𝑤</m:t>
                        </m:r>
                        <m:r>
                          <a:rPr lang="vi-VN" b="0" i="1" baseline="-25000" smtClean="0">
                            <a:solidFill>
                              <a:srgbClr val="000000"/>
                            </a:solidFill>
                            <a:latin typeface="Cambria Math" panose="02040503050406030204" pitchFamily="18" charset="0"/>
                          </a:rPr>
                          <m:t>1</m:t>
                        </m:r>
                        <m:r>
                          <a:rPr lang="vi-VN" b="0" i="1" smtClean="0">
                            <a:solidFill>
                              <a:srgbClr val="000000"/>
                            </a:solidFill>
                            <a:latin typeface="Cambria Math" panose="02040503050406030204" pitchFamily="18" charset="0"/>
                          </a:rPr>
                          <m:t>, .. </m:t>
                        </m:r>
                        <m:r>
                          <a:rPr lang="vi-VN" b="0" i="1" smtClean="0">
                            <a:solidFill>
                              <a:srgbClr val="000000"/>
                            </a:solidFill>
                            <a:latin typeface="Cambria Math" panose="02040503050406030204" pitchFamily="18" charset="0"/>
                          </a:rPr>
                          <m:t>𝑤𝑛</m:t>
                        </m:r>
                        <m:r>
                          <a:rPr lang="vi-VN" b="0" i="1" smtClean="0">
                            <a:solidFill>
                              <a:srgbClr val="000000"/>
                            </a:solidFill>
                            <a:latin typeface="Cambria Math" panose="02040503050406030204" pitchFamily="18" charset="0"/>
                          </a:rPr>
                          <m:t> </m:t>
                        </m:r>
                      </m:e>
                    </m:d>
                    <m:r>
                      <m:rPr>
                        <m:sty m:val="p"/>
                      </m:rPr>
                      <a:rPr lang="vi-VN" b="0" i="0" baseline="30000" smtClean="0">
                        <a:solidFill>
                          <a:srgbClr val="000000"/>
                        </a:solidFill>
                        <a:latin typeface="Cambria Math" panose="02040503050406030204" pitchFamily="18" charset="0"/>
                      </a:rPr>
                      <m:t>T</m:t>
                    </m:r>
                  </m:oMath>
                </a14:m>
                <a:r>
                  <a:rPr lang="vi-VN" dirty="0"/>
                  <a:t> và </a:t>
                </a:r>
                <a14:m>
                  <m:oMath xmlns:m="http://schemas.openxmlformats.org/officeDocument/2006/math">
                    <m:bar>
                      <m:barPr>
                        <m:pos m:val="top"/>
                        <m:ctrlPr>
                          <a:rPr lang="vi-VN" b="0" i="1" smtClean="0">
                            <a:latin typeface="Cambria Math" panose="02040503050406030204" pitchFamily="18" charset="0"/>
                          </a:rPr>
                        </m:ctrlPr>
                      </m:barPr>
                      <m:e>
                        <m:r>
                          <a:rPr lang="vi-VN" b="0" i="1" smtClean="0">
                            <a:latin typeface="Cambria Math" panose="02040503050406030204" pitchFamily="18" charset="0"/>
                          </a:rPr>
                          <m:t>𝑥</m:t>
                        </m:r>
                        <m:r>
                          <a:rPr lang="vi-VN" b="0" i="1" smtClean="0">
                            <a:latin typeface="Cambria Math" panose="02040503050406030204" pitchFamily="18" charset="0"/>
                          </a:rPr>
                          <m:t> </m:t>
                        </m:r>
                      </m:e>
                    </m:bar>
                    <m:r>
                      <a:rPr lang="vi-VN" b="0" i="1" smtClean="0">
                        <a:latin typeface="Cambria Math" panose="02040503050406030204" pitchFamily="18" charset="0"/>
                      </a:rPr>
                      <m:t>=[1, </m:t>
                    </m:r>
                    <m:r>
                      <a:rPr lang="vi-VN" b="0" i="1" smtClean="0">
                        <a:latin typeface="Cambria Math" panose="02040503050406030204" pitchFamily="18" charset="0"/>
                      </a:rPr>
                      <m:t>𝑥</m:t>
                    </m:r>
                    <m:r>
                      <a:rPr lang="vi-VN" b="0" i="1" baseline="-25000" smtClean="0">
                        <a:latin typeface="Cambria Math" panose="02040503050406030204" pitchFamily="18" charset="0"/>
                      </a:rPr>
                      <m:t>1</m:t>
                    </m:r>
                    <m:r>
                      <a:rPr lang="vi-VN" b="0" i="1" smtClean="0">
                        <a:latin typeface="Cambria Math" panose="02040503050406030204" pitchFamily="18" charset="0"/>
                      </a:rPr>
                      <m:t>,…, </m:t>
                    </m:r>
                    <m:r>
                      <a:rPr lang="vi-VN" b="0" i="1" smtClean="0">
                        <a:latin typeface="Cambria Math" panose="02040503050406030204" pitchFamily="18" charset="0"/>
                      </a:rPr>
                      <m:t>𝑥𝑛</m:t>
                    </m:r>
                    <m:r>
                      <a:rPr lang="vi-VN" b="0" i="1" smtClean="0">
                        <a:latin typeface="Cambria Math" panose="02040503050406030204" pitchFamily="18" charset="0"/>
                      </a:rPr>
                      <m:t>]</m:t>
                    </m:r>
                  </m:oMath>
                </a14:m>
                <a:r>
                  <a:rPr lang="vi-VN" dirty="0"/>
                  <a:t> thì công thức trên có thể viết lại như sau:</a:t>
                </a:r>
              </a:p>
              <a:p>
                <a:pPr/>
                <a14:m>
                  <m:oMathPara xmlns:m="http://schemas.openxmlformats.org/officeDocument/2006/math">
                    <m:oMathParaPr>
                      <m:jc m:val="center"/>
                    </m:oMathParaPr>
                    <m:oMath xmlns:m="http://schemas.openxmlformats.org/officeDocument/2006/math">
                      <m:r>
                        <a:rPr lang="vi-VN" b="0" i="1" smtClean="0">
                          <a:latin typeface="Cambria Math" panose="02040503050406030204" pitchFamily="18" charset="0"/>
                        </a:rPr>
                        <m:t>𝑓</m:t>
                      </m:r>
                      <m:d>
                        <m:dPr>
                          <m:ctrlPr>
                            <a:rPr lang="vi-VN" b="0" i="1" smtClean="0">
                              <a:latin typeface="Cambria Math" panose="02040503050406030204" pitchFamily="18" charset="0"/>
                            </a:rPr>
                          </m:ctrlPr>
                        </m:dPr>
                        <m:e>
                          <m:r>
                            <a:rPr lang="vi-VN" b="0" i="1" smtClean="0">
                              <a:latin typeface="Cambria Math" panose="02040503050406030204" pitchFamily="18" charset="0"/>
                            </a:rPr>
                            <m:t>𝑥</m:t>
                          </m:r>
                        </m:e>
                      </m:d>
                      <m:r>
                        <a:rPr lang="vi-VN" b="0" i="1" smtClean="0">
                          <a:latin typeface="Cambria Math" panose="02040503050406030204" pitchFamily="18" charset="0"/>
                        </a:rPr>
                        <m:t>=</m:t>
                      </m:r>
                      <m:r>
                        <a:rPr lang="vi-VN" b="0" i="1" smtClean="0">
                          <a:latin typeface="Cambria Math" panose="02040503050406030204" pitchFamily="18" charset="0"/>
                        </a:rPr>
                        <m:t>𝑤</m:t>
                      </m:r>
                      <m:bar>
                        <m:barPr>
                          <m:pos m:val="top"/>
                          <m:ctrlPr>
                            <a:rPr lang="vi-VN" b="0" i="1" smtClean="0">
                              <a:latin typeface="Cambria Math" panose="02040503050406030204" pitchFamily="18" charset="0"/>
                            </a:rPr>
                          </m:ctrlPr>
                        </m:barPr>
                        <m:e>
                          <m:r>
                            <a:rPr lang="vi-VN" b="0" i="1" smtClean="0">
                              <a:latin typeface="Cambria Math" panose="02040503050406030204" pitchFamily="18" charset="0"/>
                            </a:rPr>
                            <m:t>𝑥</m:t>
                          </m:r>
                        </m:e>
                      </m:bar>
                    </m:oMath>
                  </m:oMathPara>
                </a14:m>
                <a:endParaRPr lang="vi-VN" dirty="0"/>
              </a:p>
              <a:p>
                <a:endParaRPr lang="vi-VN" dirty="0"/>
              </a:p>
              <a:p>
                <a:pPr marL="285750" indent="-285750">
                  <a:buFont typeface="Arial" panose="020B0604020202020204" pitchFamily="34" charset="0"/>
                  <a:buChar char="•"/>
                </a:pPr>
                <a:r>
                  <a:rPr lang="vi-VN" dirty="0"/>
                  <a:t>Hàm mất mát:</a:t>
                </a:r>
              </a:p>
              <a:p>
                <a:br>
                  <a:rPr lang="en-US" dirty="0"/>
                </a:br>
                <a:endParaRPr lang="vi-VN" dirty="0"/>
              </a:p>
            </p:txBody>
          </p:sp>
        </mc:Choice>
        <mc:Fallback xmlns="">
          <p:sp>
            <p:nvSpPr>
              <p:cNvPr id="3" name="TextBox 2">
                <a:extLst>
                  <a:ext uri="{FF2B5EF4-FFF2-40B4-BE49-F238E27FC236}">
                    <a16:creationId xmlns:a16="http://schemas.microsoft.com/office/drawing/2014/main" id="{D0FCF741-7DEC-46EE-9AEF-4D319F4D2DF6}"/>
                  </a:ext>
                </a:extLst>
              </p:cNvPr>
              <p:cNvSpPr txBox="1">
                <a:spLocks noRot="1" noChangeAspect="1" noMove="1" noResize="1" noEditPoints="1" noAdjustHandles="1" noChangeArrowheads="1" noChangeShapeType="1" noTextEdit="1"/>
              </p:cNvSpPr>
              <p:nvPr/>
            </p:nvSpPr>
            <p:spPr>
              <a:xfrm>
                <a:off x="874450" y="1397675"/>
                <a:ext cx="10564427" cy="2862322"/>
              </a:xfrm>
              <a:prstGeom prst="rect">
                <a:avLst/>
              </a:prstGeom>
              <a:blipFill>
                <a:blip r:embed="rId2"/>
                <a:stretch>
                  <a:fillRect l="-346" t="-106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076E835-CB3B-45DA-BCE4-C8F114A55450}"/>
              </a:ext>
            </a:extLst>
          </p:cNvPr>
          <p:cNvPicPr>
            <a:picLocks noChangeAspect="1"/>
          </p:cNvPicPr>
          <p:nvPr/>
        </p:nvPicPr>
        <p:blipFill>
          <a:blip r:embed="rId3"/>
          <a:stretch>
            <a:fillRect/>
          </a:stretch>
        </p:blipFill>
        <p:spPr>
          <a:xfrm>
            <a:off x="4069690" y="1777528"/>
            <a:ext cx="3591739" cy="349965"/>
          </a:xfrm>
          <a:prstGeom prst="rect">
            <a:avLst/>
          </a:prstGeom>
        </p:spPr>
      </p:pic>
      <p:pic>
        <p:nvPicPr>
          <p:cNvPr id="9" name="Picture 8">
            <a:extLst>
              <a:ext uri="{FF2B5EF4-FFF2-40B4-BE49-F238E27FC236}">
                <a16:creationId xmlns:a16="http://schemas.microsoft.com/office/drawing/2014/main" id="{06F04CDF-6A71-4153-AF68-CDE8AD9536E4}"/>
              </a:ext>
            </a:extLst>
          </p:cNvPr>
          <p:cNvPicPr>
            <a:picLocks noChangeAspect="1"/>
          </p:cNvPicPr>
          <p:nvPr/>
        </p:nvPicPr>
        <p:blipFill>
          <a:blip r:embed="rId4"/>
          <a:stretch>
            <a:fillRect/>
          </a:stretch>
        </p:blipFill>
        <p:spPr>
          <a:xfrm>
            <a:off x="4795656" y="3593889"/>
            <a:ext cx="2457400" cy="666108"/>
          </a:xfrm>
          <a:prstGeom prst="rect">
            <a:avLst/>
          </a:prstGeom>
        </p:spPr>
      </p:pic>
    </p:spTree>
    <p:extLst>
      <p:ext uri="{BB962C8B-B14F-4D97-AF65-F5344CB8AC3E}">
        <p14:creationId xmlns:p14="http://schemas.microsoft.com/office/powerpoint/2010/main" val="284185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816746" y="337351"/>
            <a:ext cx="10679837" cy="646331"/>
          </a:xfrm>
          <a:prstGeom prst="rect">
            <a:avLst/>
          </a:prstGeom>
          <a:noFill/>
        </p:spPr>
        <p:txBody>
          <a:bodyPr wrap="square" rtlCol="0">
            <a:spAutoFit/>
          </a:bodyPr>
          <a:lstStyle/>
          <a:p>
            <a:r>
              <a:rPr lang="vi-VN" sz="3600" u="sng" dirty="0"/>
              <a:t>Perceptron learning algorithm</a:t>
            </a:r>
            <a:endParaRPr lang="en-US" sz="3600" u="sng" dirty="0"/>
          </a:p>
        </p:txBody>
      </p:sp>
      <p:sp>
        <p:nvSpPr>
          <p:cNvPr id="3" name="TextBox 2">
            <a:extLst>
              <a:ext uri="{FF2B5EF4-FFF2-40B4-BE49-F238E27FC236}">
                <a16:creationId xmlns:a16="http://schemas.microsoft.com/office/drawing/2014/main" id="{D0FCF741-7DEC-46EE-9AEF-4D319F4D2DF6}"/>
              </a:ext>
            </a:extLst>
          </p:cNvPr>
          <p:cNvSpPr txBox="1"/>
          <p:nvPr/>
        </p:nvSpPr>
        <p:spPr>
          <a:xfrm>
            <a:off x="874450" y="1397675"/>
            <a:ext cx="10564427" cy="5355312"/>
          </a:xfrm>
          <a:prstGeom prst="rect">
            <a:avLst/>
          </a:prstGeom>
          <a:noFill/>
        </p:spPr>
        <p:txBody>
          <a:bodyPr wrap="square" rtlCol="0">
            <a:spAutoFit/>
          </a:bodyPr>
          <a:lstStyle/>
          <a:p>
            <a:pPr marL="285750" indent="-285750">
              <a:buFont typeface="Arial" panose="020B0604020202020204" pitchFamily="34" charset="0"/>
              <a:buChar char="•"/>
            </a:pPr>
            <a:r>
              <a:rPr lang="vi-VN" b="0" i="0" dirty="0">
                <a:solidFill>
                  <a:srgbClr val="000000"/>
                </a:solidFill>
                <a:effectLst/>
                <a:latin typeface="Arial" panose="020B0604020202020204" pitchFamily="34" charset="0"/>
              </a:rPr>
              <a:t>Perceptron là một thuật toán Classification cho trường hợp đơn giản nhất - chỉ có hai class lớp phân tách tuyến tính</a:t>
            </a:r>
          </a:p>
          <a:p>
            <a:pPr marL="285750" indent="-285750">
              <a:buFont typeface="Arial" panose="020B0604020202020204" pitchFamily="34" charset="0"/>
              <a:buChar char="•"/>
            </a:pPr>
            <a:endParaRPr lang="vi-VN" b="0"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vi-VN" b="0" i="0" dirty="0">
                <a:solidFill>
                  <a:srgbClr val="000000"/>
                </a:solidFill>
                <a:effectLst/>
                <a:latin typeface="Arial" panose="020B0604020202020204" pitchFamily="34" charset="0"/>
              </a:rPr>
              <a:t>Bài toán Perceptron được phát biểu như sau: Cho hai class được gán nhãn , cần tìm 1 đường thẳng phân tách 2 class thành 2 phía. </a:t>
            </a:r>
            <a:endParaRPr lang="vi-VN" dirty="0">
              <a:solidFill>
                <a:srgbClr val="000000"/>
              </a:solidFill>
              <a:latin typeface="Arial" panose="020B0604020202020204" pitchFamily="34" charset="0"/>
            </a:endParaRPr>
          </a:p>
          <a:p>
            <a:pPr marL="285750" indent="-285750">
              <a:buFont typeface="Arial" panose="020B0604020202020204" pitchFamily="34" charset="0"/>
              <a:buChar char="•"/>
            </a:pPr>
            <a:endParaRPr lang="vi-VN" dirty="0">
              <a:solidFill>
                <a:srgbClr val="000000"/>
              </a:solidFill>
              <a:latin typeface="Arial" panose="020B0604020202020204" pitchFamily="34" charset="0"/>
            </a:endParaRPr>
          </a:p>
          <a:p>
            <a:pPr marL="285750" indent="-285750">
              <a:buFont typeface="Arial" panose="020B0604020202020204" pitchFamily="34" charset="0"/>
              <a:buChar char="•"/>
            </a:pPr>
            <a:r>
              <a:rPr lang="vi-VN" dirty="0">
                <a:solidFill>
                  <a:srgbClr val="000000"/>
                </a:solidFill>
                <a:latin typeface="Arial" panose="020B0604020202020204" pitchFamily="34" charset="0"/>
              </a:rPr>
              <a:t>Tại 1 thời điểm, giả sử đã tìm được boundary là đường thẳng có phương trình:</a:t>
            </a:r>
          </a:p>
          <a:p>
            <a:pPr marL="285750" indent="-285750">
              <a:buFont typeface="Arial" panose="020B0604020202020204" pitchFamily="34" charset="0"/>
              <a:buChar char="•"/>
            </a:pPr>
            <a:endParaRPr lang="vi-VN" dirty="0">
              <a:solidFill>
                <a:srgbClr val="000000"/>
              </a:solidFill>
              <a:latin typeface="Arial" panose="020B0604020202020204" pitchFamily="34" charset="0"/>
            </a:endParaRPr>
          </a:p>
          <a:p>
            <a:pPr marL="285750" indent="-285750">
              <a:buFont typeface="Arial" panose="020B0604020202020204" pitchFamily="34" charset="0"/>
              <a:buChar char="•"/>
            </a:pPr>
            <a:endParaRPr lang="vi-VN" dirty="0">
              <a:solidFill>
                <a:srgbClr val="000000"/>
              </a:solidFill>
              <a:latin typeface="Arial" panose="020B0604020202020204" pitchFamily="34" charset="0"/>
            </a:endParaRPr>
          </a:p>
          <a:p>
            <a:r>
              <a:rPr lang="vi-VN" dirty="0">
                <a:solidFill>
                  <a:srgbClr val="000000"/>
                </a:solidFill>
                <a:latin typeface="Arial" panose="020B0604020202020204" pitchFamily="34" charset="0"/>
              </a:rPr>
              <a:t>Thấy rằng, các điểm thuộc cùng một phía so với boundary sẽ có cùng dấu, từ đó với 1 điểm dữ liệu mới x chưa được gán nhãn, ta có thể xác định được phân lớp của nó bằng hàm dấu</a:t>
            </a:r>
          </a:p>
          <a:p>
            <a:endParaRPr lang="vi-VN" dirty="0">
              <a:solidFill>
                <a:srgbClr val="000000"/>
              </a:solidFill>
              <a:latin typeface="Arial" panose="020B0604020202020204" pitchFamily="34" charset="0"/>
            </a:endParaRPr>
          </a:p>
          <a:p>
            <a:pPr marL="285750" indent="-285750">
              <a:buFont typeface="Arial" panose="020B0604020202020204" pitchFamily="34" charset="0"/>
              <a:buChar char="•"/>
            </a:pPr>
            <a:endParaRPr lang="vi-VN" dirty="0">
              <a:solidFill>
                <a:srgbClr val="000000"/>
              </a:solidFill>
              <a:latin typeface="Arial" panose="020B0604020202020204" pitchFamily="34" charset="0"/>
            </a:endParaRPr>
          </a:p>
          <a:p>
            <a:pPr marL="285750" indent="-285750">
              <a:buFont typeface="Arial" panose="020B0604020202020204" pitchFamily="34" charset="0"/>
              <a:buChar char="•"/>
            </a:pPr>
            <a:r>
              <a:rPr lang="vi-VN" dirty="0">
                <a:solidFill>
                  <a:srgbClr val="000000"/>
                </a:solidFill>
                <a:latin typeface="Arial" panose="020B0604020202020204" pitchFamily="34" charset="0"/>
              </a:rPr>
              <a:t>Hàm mất mát:</a:t>
            </a:r>
          </a:p>
          <a:p>
            <a:pPr marL="285750" indent="-285750">
              <a:buFont typeface="Arial" panose="020B0604020202020204" pitchFamily="34" charset="0"/>
              <a:buChar char="•"/>
            </a:pPr>
            <a:endParaRPr lang="vi-VN" dirty="0">
              <a:solidFill>
                <a:srgbClr val="000000"/>
              </a:solidFill>
              <a:latin typeface="Arial" panose="020B0604020202020204" pitchFamily="34" charset="0"/>
            </a:endParaRPr>
          </a:p>
          <a:p>
            <a:pPr marL="285750" indent="-285750">
              <a:buFont typeface="Arial" panose="020B0604020202020204" pitchFamily="34" charset="0"/>
              <a:buChar char="•"/>
            </a:pPr>
            <a:endParaRPr lang="vi-VN" dirty="0">
              <a:solidFill>
                <a:srgbClr val="000000"/>
              </a:solidFill>
              <a:latin typeface="Arial" panose="020B0604020202020204" pitchFamily="34" charset="0"/>
            </a:endParaRPr>
          </a:p>
          <a:p>
            <a:endParaRPr lang="vi-VN" dirty="0">
              <a:solidFill>
                <a:srgbClr val="000000"/>
              </a:solidFill>
              <a:latin typeface="Arial" panose="020B0604020202020204" pitchFamily="34" charset="0"/>
            </a:endParaRPr>
          </a:p>
          <a:p>
            <a:endParaRPr lang="vi-VN" dirty="0">
              <a:solidFill>
                <a:srgbClr val="000000"/>
              </a:solidFill>
              <a:latin typeface="Arial" panose="020B0604020202020204" pitchFamily="34" charset="0"/>
            </a:endParaRPr>
          </a:p>
          <a:p>
            <a:endParaRPr lang="vi-VN" dirty="0"/>
          </a:p>
        </p:txBody>
      </p:sp>
      <p:pic>
        <p:nvPicPr>
          <p:cNvPr id="5" name="Picture 4">
            <a:extLst>
              <a:ext uri="{FF2B5EF4-FFF2-40B4-BE49-F238E27FC236}">
                <a16:creationId xmlns:a16="http://schemas.microsoft.com/office/drawing/2014/main" id="{74E7C5E1-493E-4D50-B41C-FA92915C062B}"/>
              </a:ext>
            </a:extLst>
          </p:cNvPr>
          <p:cNvPicPr>
            <a:picLocks noChangeAspect="1"/>
          </p:cNvPicPr>
          <p:nvPr/>
        </p:nvPicPr>
        <p:blipFill>
          <a:blip r:embed="rId2"/>
          <a:stretch>
            <a:fillRect/>
          </a:stretch>
        </p:blipFill>
        <p:spPr>
          <a:xfrm>
            <a:off x="3866559" y="3333565"/>
            <a:ext cx="3162741" cy="581106"/>
          </a:xfrm>
          <a:prstGeom prst="rect">
            <a:avLst/>
          </a:prstGeom>
        </p:spPr>
      </p:pic>
      <p:pic>
        <p:nvPicPr>
          <p:cNvPr id="7" name="Picture 6">
            <a:extLst>
              <a:ext uri="{FF2B5EF4-FFF2-40B4-BE49-F238E27FC236}">
                <a16:creationId xmlns:a16="http://schemas.microsoft.com/office/drawing/2014/main" id="{A6EB79EF-6B11-43EF-B938-72F276C0971E}"/>
              </a:ext>
            </a:extLst>
          </p:cNvPr>
          <p:cNvPicPr>
            <a:picLocks noChangeAspect="1"/>
          </p:cNvPicPr>
          <p:nvPr/>
        </p:nvPicPr>
        <p:blipFill>
          <a:blip r:embed="rId3"/>
          <a:stretch>
            <a:fillRect/>
          </a:stretch>
        </p:blipFill>
        <p:spPr>
          <a:xfrm>
            <a:off x="4066892" y="4563713"/>
            <a:ext cx="2029108" cy="342948"/>
          </a:xfrm>
          <a:prstGeom prst="rect">
            <a:avLst/>
          </a:prstGeom>
        </p:spPr>
      </p:pic>
      <p:pic>
        <p:nvPicPr>
          <p:cNvPr id="9" name="Picture 8">
            <a:extLst>
              <a:ext uri="{FF2B5EF4-FFF2-40B4-BE49-F238E27FC236}">
                <a16:creationId xmlns:a16="http://schemas.microsoft.com/office/drawing/2014/main" id="{84930EB9-0774-466D-957D-42B561198B7F}"/>
              </a:ext>
            </a:extLst>
          </p:cNvPr>
          <p:cNvPicPr>
            <a:picLocks noChangeAspect="1"/>
          </p:cNvPicPr>
          <p:nvPr/>
        </p:nvPicPr>
        <p:blipFill>
          <a:blip r:embed="rId4"/>
          <a:stretch>
            <a:fillRect/>
          </a:stretch>
        </p:blipFill>
        <p:spPr>
          <a:xfrm>
            <a:off x="1507897" y="5367993"/>
            <a:ext cx="2819794" cy="600159"/>
          </a:xfrm>
          <a:prstGeom prst="rect">
            <a:avLst/>
          </a:prstGeom>
        </p:spPr>
      </p:pic>
      <p:pic>
        <p:nvPicPr>
          <p:cNvPr id="11" name="Picture 10">
            <a:extLst>
              <a:ext uri="{FF2B5EF4-FFF2-40B4-BE49-F238E27FC236}">
                <a16:creationId xmlns:a16="http://schemas.microsoft.com/office/drawing/2014/main" id="{A174C229-F3CE-4CBB-B958-208A18BDCA03}"/>
              </a:ext>
            </a:extLst>
          </p:cNvPr>
          <p:cNvPicPr>
            <a:picLocks noChangeAspect="1"/>
          </p:cNvPicPr>
          <p:nvPr/>
        </p:nvPicPr>
        <p:blipFill>
          <a:blip r:embed="rId5"/>
          <a:stretch>
            <a:fillRect/>
          </a:stretch>
        </p:blipFill>
        <p:spPr>
          <a:xfrm>
            <a:off x="6447754" y="5319959"/>
            <a:ext cx="2314898" cy="609685"/>
          </a:xfrm>
          <a:prstGeom prst="rect">
            <a:avLst/>
          </a:prstGeom>
        </p:spPr>
      </p:pic>
      <p:sp>
        <p:nvSpPr>
          <p:cNvPr id="12" name="Arrow: Right 11">
            <a:extLst>
              <a:ext uri="{FF2B5EF4-FFF2-40B4-BE49-F238E27FC236}">
                <a16:creationId xmlns:a16="http://schemas.microsoft.com/office/drawing/2014/main" id="{1DF4F263-2E08-481C-80B2-54DB133D9843}"/>
              </a:ext>
            </a:extLst>
          </p:cNvPr>
          <p:cNvSpPr/>
          <p:nvPr/>
        </p:nvSpPr>
        <p:spPr>
          <a:xfrm>
            <a:off x="5113932" y="5495278"/>
            <a:ext cx="630315"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2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816746" y="337351"/>
            <a:ext cx="10679837" cy="646331"/>
          </a:xfrm>
          <a:prstGeom prst="rect">
            <a:avLst/>
          </a:prstGeom>
          <a:noFill/>
        </p:spPr>
        <p:txBody>
          <a:bodyPr wrap="square" rtlCol="0">
            <a:spAutoFit/>
          </a:bodyPr>
          <a:lstStyle/>
          <a:p>
            <a:r>
              <a:rPr lang="vi-VN" sz="3600" u="sng" dirty="0"/>
              <a:t>Logistic Regression</a:t>
            </a:r>
            <a:endParaRPr lang="en-US" sz="3600" u="sng"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0FCF741-7DEC-46EE-9AEF-4D319F4D2DF6}"/>
                  </a:ext>
                </a:extLst>
              </p:cNvPr>
              <p:cNvSpPr txBox="1"/>
              <p:nvPr/>
            </p:nvSpPr>
            <p:spPr>
              <a:xfrm>
                <a:off x="639193" y="1335532"/>
                <a:ext cx="10679837" cy="4524315"/>
              </a:xfrm>
              <a:prstGeom prst="rect">
                <a:avLst/>
              </a:prstGeom>
              <a:noFill/>
            </p:spPr>
            <p:txBody>
              <a:bodyPr wrap="square" rtlCol="0">
                <a:spAutoFit/>
              </a:bodyPr>
              <a:lstStyle/>
              <a:p>
                <a:pPr marL="285750" indent="-285750">
                  <a:buFont typeface="Arial" panose="020B0604020202020204" pitchFamily="34" charset="0"/>
                  <a:buChar char="•"/>
                </a:pPr>
                <a:r>
                  <a:rPr lang="vi-VN" dirty="0"/>
                  <a:t>Logistic regression có thể biểu diễn đầu ra dưới dạng xác suất, thường được sử cho các bài toán classification. Đầu ra dự đoán có thể biểu diễn dưới dạng:</a:t>
                </a:r>
              </a:p>
              <a:p>
                <a:pPr lvl="1" algn="ctr"/>
                <a:endParaRPr lang="vi-VN" dirty="0"/>
              </a:p>
              <a:p>
                <a:pPr lvl="1"/>
                <a:r>
                  <a:rPr lang="vi-VN" dirty="0"/>
                  <a:t>Trong đó </a:t>
                </a:r>
                <a14:m>
                  <m:oMath xmlns:m="http://schemas.openxmlformats.org/officeDocument/2006/math">
                    <m:r>
                      <a:rPr lang="vi-VN" i="1" smtClean="0">
                        <a:latin typeface="Cambria Math" panose="02040503050406030204" pitchFamily="18" charset="0"/>
                        <a:ea typeface="Cambria Math" panose="02040503050406030204" pitchFamily="18" charset="0"/>
                      </a:rPr>
                      <m:t>𝜃</m:t>
                    </m:r>
                  </m:oMath>
                </a14:m>
                <a:r>
                  <a:rPr lang="vi-VN" dirty="0"/>
                  <a:t> là hàm sigmoid</a:t>
                </a:r>
              </a:p>
              <a:p>
                <a:pPr lvl="1"/>
                <a:endParaRPr lang="vi-VN" dirty="0"/>
              </a:p>
              <a:p>
                <a:pPr marL="285750" indent="-285750">
                  <a:buFont typeface="Arial" panose="020B0604020202020204" pitchFamily="34" charset="0"/>
                  <a:buChar char="•"/>
                </a:pPr>
                <a:r>
                  <a:rPr lang="vi-VN" dirty="0"/>
                  <a:t>Giả sử đang cần phân lớp cho điểm dữ liệu x, coi rằng xác suất x thuộc lớp 1 là </a:t>
                </a:r>
                <a14:m>
                  <m:oMath xmlns:m="http://schemas.openxmlformats.org/officeDocument/2006/math">
                    <m:r>
                      <a:rPr lang="vi-VN" b="0" i="1" smtClean="0">
                        <a:latin typeface="Cambria Math" panose="02040503050406030204" pitchFamily="18" charset="0"/>
                      </a:rPr>
                      <m:t>𝑓</m:t>
                    </m:r>
                    <m:d>
                      <m:dPr>
                        <m:ctrlPr>
                          <a:rPr lang="vi-VN" b="0" i="1" smtClean="0">
                            <a:latin typeface="Cambria Math" panose="02040503050406030204" pitchFamily="18" charset="0"/>
                          </a:rPr>
                        </m:ctrlPr>
                      </m:dPr>
                      <m:e>
                        <m:r>
                          <a:rPr lang="vi-VN" b="0" i="1" smtClean="0">
                            <a:latin typeface="Cambria Math" panose="02040503050406030204" pitchFamily="18" charset="0"/>
                          </a:rPr>
                          <m:t>𝑤</m:t>
                        </m:r>
                        <m:r>
                          <a:rPr lang="vi-VN" b="0" i="1" baseline="30000" smtClean="0">
                            <a:latin typeface="Cambria Math" panose="02040503050406030204" pitchFamily="18" charset="0"/>
                          </a:rPr>
                          <m:t>𝑇</m:t>
                        </m:r>
                        <m:r>
                          <a:rPr lang="vi-VN" b="0" i="1" smtClean="0">
                            <a:latin typeface="Cambria Math" panose="02040503050406030204" pitchFamily="18" charset="0"/>
                          </a:rPr>
                          <m:t>𝑥</m:t>
                        </m:r>
                      </m:e>
                    </m:d>
                    <m:r>
                      <a:rPr lang="vi-VN" b="0" i="1" smtClean="0">
                        <a:latin typeface="Cambria Math" panose="02040503050406030204" pitchFamily="18" charset="0"/>
                      </a:rPr>
                      <m:t>, </m:t>
                    </m:r>
                  </m:oMath>
                </a14:m>
                <a:r>
                  <a:rPr lang="vi-VN" dirty="0"/>
                  <a:t>xác suất x thuộc lớp 0 là 1 - </a:t>
                </a:r>
                <a14:m>
                  <m:oMath xmlns:m="http://schemas.openxmlformats.org/officeDocument/2006/math">
                    <m:r>
                      <a:rPr lang="vi-VN" i="1">
                        <a:latin typeface="Cambria Math" panose="02040503050406030204" pitchFamily="18" charset="0"/>
                      </a:rPr>
                      <m:t>𝑓</m:t>
                    </m:r>
                    <m:d>
                      <m:dPr>
                        <m:ctrlPr>
                          <a:rPr lang="vi-VN" i="1">
                            <a:latin typeface="Cambria Math" panose="02040503050406030204" pitchFamily="18" charset="0"/>
                          </a:rPr>
                        </m:ctrlPr>
                      </m:dPr>
                      <m:e>
                        <m:r>
                          <a:rPr lang="vi-VN" i="1">
                            <a:latin typeface="Cambria Math" panose="02040503050406030204" pitchFamily="18" charset="0"/>
                          </a:rPr>
                          <m:t>𝑤</m:t>
                        </m:r>
                        <m:r>
                          <a:rPr lang="vi-VN" i="1" baseline="30000">
                            <a:latin typeface="Cambria Math" panose="02040503050406030204" pitchFamily="18" charset="0"/>
                          </a:rPr>
                          <m:t>𝑇</m:t>
                        </m:r>
                        <m:r>
                          <a:rPr lang="vi-VN" i="1">
                            <a:latin typeface="Cambria Math" panose="02040503050406030204" pitchFamily="18" charset="0"/>
                          </a:rPr>
                          <m:t>𝑥</m:t>
                        </m:r>
                      </m:e>
                    </m:d>
                    <m:r>
                      <a:rPr lang="vi-VN" i="1">
                        <a:latin typeface="Cambria Math" panose="02040503050406030204" pitchFamily="18" charset="0"/>
                      </a:rPr>
                      <m:t>, </m:t>
                    </m:r>
                  </m:oMath>
                </a14:m>
                <a:r>
                  <a:rPr lang="vi-VN" dirty="0"/>
                  <a:t>với giả sử như trên, với các điểm dữ liệu training ta có thể viết như sau:</a:t>
                </a:r>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Đặt </a:t>
                </a:r>
                <a14:m>
                  <m:oMath xmlns:m="http://schemas.openxmlformats.org/officeDocument/2006/math">
                    <m:r>
                      <a:rPr lang="vi-VN" b="0" i="1" smtClean="0">
                        <a:latin typeface="Cambria Math" panose="02040503050406030204" pitchFamily="18" charset="0"/>
                      </a:rPr>
                      <m:t>𝑧𝑖</m:t>
                    </m:r>
                    <m:r>
                      <a:rPr lang="vi-VN" b="0" i="1" smtClean="0">
                        <a:latin typeface="Cambria Math" panose="02040503050406030204" pitchFamily="18" charset="0"/>
                      </a:rPr>
                      <m:t>= </m:t>
                    </m:r>
                    <m:r>
                      <a:rPr lang="vi-VN" i="1">
                        <a:latin typeface="Cambria Math" panose="02040503050406030204" pitchFamily="18" charset="0"/>
                      </a:rPr>
                      <m:t>𝑓</m:t>
                    </m:r>
                    <m:d>
                      <m:dPr>
                        <m:ctrlPr>
                          <a:rPr lang="vi-VN" i="1">
                            <a:latin typeface="Cambria Math" panose="02040503050406030204" pitchFamily="18" charset="0"/>
                          </a:rPr>
                        </m:ctrlPr>
                      </m:dPr>
                      <m:e>
                        <m:r>
                          <a:rPr lang="vi-VN" i="1">
                            <a:latin typeface="Cambria Math" panose="02040503050406030204" pitchFamily="18" charset="0"/>
                          </a:rPr>
                          <m:t>𝑤</m:t>
                        </m:r>
                        <m:r>
                          <a:rPr lang="vi-VN" i="1" baseline="30000">
                            <a:latin typeface="Cambria Math" panose="02040503050406030204" pitchFamily="18" charset="0"/>
                          </a:rPr>
                          <m:t>𝑇</m:t>
                        </m:r>
                        <m:r>
                          <a:rPr lang="vi-VN" i="1">
                            <a:latin typeface="Cambria Math" panose="02040503050406030204" pitchFamily="18" charset="0"/>
                          </a:rPr>
                          <m:t>𝑥</m:t>
                        </m:r>
                      </m:e>
                    </m:d>
                  </m:oMath>
                </a14:m>
                <a:r>
                  <a:rPr lang="vi-VN" dirty="0"/>
                  <a:t>, 2 biểu thức trên có thể viết lại như sau:</a:t>
                </a:r>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Hàm mất mát:</a:t>
                </a:r>
              </a:p>
              <a:p>
                <a:endParaRPr lang="vi-VN" dirty="0"/>
              </a:p>
              <a:p>
                <a:pPr marL="285750" indent="-285750">
                  <a:buFont typeface="Arial" panose="020B0604020202020204" pitchFamily="34" charset="0"/>
                  <a:buChar char="•"/>
                </a:pPr>
                <a:endParaRPr lang="vi-VN" dirty="0"/>
              </a:p>
            </p:txBody>
          </p:sp>
        </mc:Choice>
        <mc:Fallback xmlns="">
          <p:sp>
            <p:nvSpPr>
              <p:cNvPr id="3" name="TextBox 2">
                <a:extLst>
                  <a:ext uri="{FF2B5EF4-FFF2-40B4-BE49-F238E27FC236}">
                    <a16:creationId xmlns:a16="http://schemas.microsoft.com/office/drawing/2014/main" id="{D0FCF741-7DEC-46EE-9AEF-4D319F4D2DF6}"/>
                  </a:ext>
                </a:extLst>
              </p:cNvPr>
              <p:cNvSpPr txBox="1">
                <a:spLocks noRot="1" noChangeAspect="1" noMove="1" noResize="1" noEditPoints="1" noAdjustHandles="1" noChangeArrowheads="1" noChangeShapeType="1" noTextEdit="1"/>
              </p:cNvSpPr>
              <p:nvPr/>
            </p:nvSpPr>
            <p:spPr>
              <a:xfrm>
                <a:off x="639193" y="1335532"/>
                <a:ext cx="10679837" cy="4524315"/>
              </a:xfrm>
              <a:prstGeom prst="rect">
                <a:avLst/>
              </a:prstGeom>
              <a:blipFill>
                <a:blip r:embed="rId2"/>
                <a:stretch>
                  <a:fillRect l="-400" t="-6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6AD7C5-A3AF-41E6-8E0C-43B9890F46AC}"/>
              </a:ext>
            </a:extLst>
          </p:cNvPr>
          <p:cNvPicPr>
            <a:picLocks noChangeAspect="1"/>
          </p:cNvPicPr>
          <p:nvPr/>
        </p:nvPicPr>
        <p:blipFill>
          <a:blip r:embed="rId3"/>
          <a:stretch>
            <a:fillRect/>
          </a:stretch>
        </p:blipFill>
        <p:spPr>
          <a:xfrm>
            <a:off x="4628945" y="1925028"/>
            <a:ext cx="1467055" cy="352474"/>
          </a:xfrm>
          <a:prstGeom prst="rect">
            <a:avLst/>
          </a:prstGeom>
        </p:spPr>
      </p:pic>
      <p:pic>
        <p:nvPicPr>
          <p:cNvPr id="7" name="Picture 6">
            <a:extLst>
              <a:ext uri="{FF2B5EF4-FFF2-40B4-BE49-F238E27FC236}">
                <a16:creationId xmlns:a16="http://schemas.microsoft.com/office/drawing/2014/main" id="{1215A44A-E02A-436A-AF07-A4E02BBECAD3}"/>
              </a:ext>
            </a:extLst>
          </p:cNvPr>
          <p:cNvPicPr>
            <a:picLocks noChangeAspect="1"/>
          </p:cNvPicPr>
          <p:nvPr/>
        </p:nvPicPr>
        <p:blipFill>
          <a:blip r:embed="rId4"/>
          <a:stretch>
            <a:fillRect/>
          </a:stretch>
        </p:blipFill>
        <p:spPr>
          <a:xfrm>
            <a:off x="2889133" y="3337340"/>
            <a:ext cx="6535062" cy="362001"/>
          </a:xfrm>
          <a:prstGeom prst="rect">
            <a:avLst/>
          </a:prstGeom>
        </p:spPr>
      </p:pic>
      <p:pic>
        <p:nvPicPr>
          <p:cNvPr id="11" name="Picture 10">
            <a:extLst>
              <a:ext uri="{FF2B5EF4-FFF2-40B4-BE49-F238E27FC236}">
                <a16:creationId xmlns:a16="http://schemas.microsoft.com/office/drawing/2014/main" id="{C82CB34E-B891-4927-901D-7C9D9C877023}"/>
              </a:ext>
            </a:extLst>
          </p:cNvPr>
          <p:cNvPicPr>
            <a:picLocks noChangeAspect="1"/>
          </p:cNvPicPr>
          <p:nvPr/>
        </p:nvPicPr>
        <p:blipFill>
          <a:blip r:embed="rId5"/>
          <a:stretch>
            <a:fillRect/>
          </a:stretch>
        </p:blipFill>
        <p:spPr>
          <a:xfrm>
            <a:off x="1963252" y="4209725"/>
            <a:ext cx="2743583" cy="400106"/>
          </a:xfrm>
          <a:prstGeom prst="rect">
            <a:avLst/>
          </a:prstGeom>
        </p:spPr>
      </p:pic>
      <p:sp>
        <p:nvSpPr>
          <p:cNvPr id="12" name="Arrow: Right 11">
            <a:extLst>
              <a:ext uri="{FF2B5EF4-FFF2-40B4-BE49-F238E27FC236}">
                <a16:creationId xmlns:a16="http://schemas.microsoft.com/office/drawing/2014/main" id="{748CB070-F230-4B96-8C88-559EC9E16B70}"/>
              </a:ext>
            </a:extLst>
          </p:cNvPr>
          <p:cNvSpPr/>
          <p:nvPr/>
        </p:nvSpPr>
        <p:spPr>
          <a:xfrm>
            <a:off x="5711297" y="4231741"/>
            <a:ext cx="639193" cy="265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9BD1431-83DA-4538-B9CC-F452ED2824ED}"/>
              </a:ext>
            </a:extLst>
          </p:cNvPr>
          <p:cNvPicPr>
            <a:picLocks noChangeAspect="1"/>
          </p:cNvPicPr>
          <p:nvPr/>
        </p:nvPicPr>
        <p:blipFill>
          <a:blip r:embed="rId6"/>
          <a:stretch>
            <a:fillRect/>
          </a:stretch>
        </p:blipFill>
        <p:spPr>
          <a:xfrm>
            <a:off x="7131395" y="3968494"/>
            <a:ext cx="2791215" cy="790685"/>
          </a:xfrm>
          <a:prstGeom prst="rect">
            <a:avLst/>
          </a:prstGeom>
        </p:spPr>
      </p:pic>
      <p:pic>
        <p:nvPicPr>
          <p:cNvPr id="18" name="Picture 17">
            <a:extLst>
              <a:ext uri="{FF2B5EF4-FFF2-40B4-BE49-F238E27FC236}">
                <a16:creationId xmlns:a16="http://schemas.microsoft.com/office/drawing/2014/main" id="{E0B4C6EE-A3D9-4BEE-86D4-8456089E0F3E}"/>
              </a:ext>
            </a:extLst>
          </p:cNvPr>
          <p:cNvPicPr>
            <a:picLocks noChangeAspect="1"/>
          </p:cNvPicPr>
          <p:nvPr/>
        </p:nvPicPr>
        <p:blipFill>
          <a:blip r:embed="rId7"/>
          <a:stretch>
            <a:fillRect/>
          </a:stretch>
        </p:blipFill>
        <p:spPr>
          <a:xfrm>
            <a:off x="2459925" y="5112871"/>
            <a:ext cx="6277851" cy="733527"/>
          </a:xfrm>
          <a:prstGeom prst="rect">
            <a:avLst/>
          </a:prstGeom>
        </p:spPr>
      </p:pic>
    </p:spTree>
    <p:extLst>
      <p:ext uri="{BB962C8B-B14F-4D97-AF65-F5344CB8AC3E}">
        <p14:creationId xmlns:p14="http://schemas.microsoft.com/office/powerpoint/2010/main" val="396040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756081" y="2782669"/>
            <a:ext cx="10679837" cy="646331"/>
          </a:xfrm>
          <a:prstGeom prst="rect">
            <a:avLst/>
          </a:prstGeom>
          <a:noFill/>
        </p:spPr>
        <p:txBody>
          <a:bodyPr wrap="square" rtlCol="0">
            <a:spAutoFit/>
          </a:bodyPr>
          <a:lstStyle/>
          <a:p>
            <a:pPr algn="ctr"/>
            <a:r>
              <a:rPr lang="vi-VN" sz="3600" u="sng" dirty="0"/>
              <a:t>Deep Learning</a:t>
            </a:r>
            <a:endParaRPr lang="en-US" sz="3600" u="sng" dirty="0"/>
          </a:p>
        </p:txBody>
      </p:sp>
    </p:spTree>
    <p:extLst>
      <p:ext uri="{BB962C8B-B14F-4D97-AF65-F5344CB8AC3E}">
        <p14:creationId xmlns:p14="http://schemas.microsoft.com/office/powerpoint/2010/main" val="327517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756081" y="337351"/>
            <a:ext cx="10679837" cy="646331"/>
          </a:xfrm>
          <a:prstGeom prst="rect">
            <a:avLst/>
          </a:prstGeom>
          <a:noFill/>
        </p:spPr>
        <p:txBody>
          <a:bodyPr wrap="square" rtlCol="0">
            <a:spAutoFit/>
          </a:bodyPr>
          <a:lstStyle/>
          <a:p>
            <a:r>
              <a:rPr lang="vi-VN" sz="3600" u="sng" dirty="0"/>
              <a:t>Convolutional neural network (CNN)</a:t>
            </a:r>
            <a:endParaRPr lang="en-US" sz="3600" u="sng" dirty="0"/>
          </a:p>
        </p:txBody>
      </p:sp>
      <p:sp>
        <p:nvSpPr>
          <p:cNvPr id="4" name="TextBox 3">
            <a:extLst>
              <a:ext uri="{FF2B5EF4-FFF2-40B4-BE49-F238E27FC236}">
                <a16:creationId xmlns:a16="http://schemas.microsoft.com/office/drawing/2014/main" id="{A22BCAA0-5D2D-49DD-A395-D2491D102588}"/>
              </a:ext>
            </a:extLst>
          </p:cNvPr>
          <p:cNvSpPr txBox="1"/>
          <p:nvPr/>
        </p:nvSpPr>
        <p:spPr>
          <a:xfrm>
            <a:off x="1171852" y="2128001"/>
            <a:ext cx="6409678" cy="3139321"/>
          </a:xfrm>
          <a:prstGeom prst="rect">
            <a:avLst/>
          </a:prstGeom>
          <a:noFill/>
        </p:spPr>
        <p:txBody>
          <a:bodyPr wrap="square" rtlCol="0">
            <a:spAutoFit/>
          </a:bodyPr>
          <a:lstStyle/>
          <a:p>
            <a:pPr marL="285750" indent="-285750">
              <a:buFont typeface="Wingdings" panose="05000000000000000000" pitchFamily="2" charset="2"/>
              <a:buChar char="q"/>
            </a:pPr>
            <a:r>
              <a:rPr lang="vi-VN" dirty="0"/>
              <a:t>Covolution layer</a:t>
            </a:r>
          </a:p>
          <a:p>
            <a:pPr marL="285750" indent="-285750">
              <a:buFont typeface="Wingdings" panose="05000000000000000000" pitchFamily="2" charset="2"/>
              <a:buChar char="q"/>
            </a:pPr>
            <a:endParaRPr lang="vi-VN" dirty="0"/>
          </a:p>
          <a:p>
            <a:r>
              <a:rPr lang="vi-VN" dirty="0"/>
              <a:t>Ảnh được đưa vào các Concolution layers để trích xuất ra các đặc trưng của ảnh. Mỗi kernel khác nhau có ý nghĩa khác nhau (làm nét ảnh, làm mờ ảnh, xác định các đường, ...)</a:t>
            </a:r>
          </a:p>
          <a:p>
            <a:endParaRPr lang="vi-VN" dirty="0"/>
          </a:p>
          <a:p>
            <a:r>
              <a:rPr lang="vi-VN" dirty="0"/>
              <a:t>Output của convolutional layer này sẽ qua hàm non-linear activation function trước khi trở thành input của convolutional layer tiếp theo</a:t>
            </a:r>
          </a:p>
          <a:p>
            <a:endParaRPr lang="en-US" dirty="0"/>
          </a:p>
        </p:txBody>
      </p:sp>
      <p:pic>
        <p:nvPicPr>
          <p:cNvPr id="6" name="Picture 5">
            <a:extLst>
              <a:ext uri="{FF2B5EF4-FFF2-40B4-BE49-F238E27FC236}">
                <a16:creationId xmlns:a16="http://schemas.microsoft.com/office/drawing/2014/main" id="{0B8D3EA3-BAC2-4F11-AEAB-28F93956D7F7}"/>
              </a:ext>
            </a:extLst>
          </p:cNvPr>
          <p:cNvPicPr>
            <a:picLocks noChangeAspect="1"/>
          </p:cNvPicPr>
          <p:nvPr/>
        </p:nvPicPr>
        <p:blipFill>
          <a:blip r:embed="rId2"/>
          <a:stretch>
            <a:fillRect/>
          </a:stretch>
        </p:blipFill>
        <p:spPr>
          <a:xfrm>
            <a:off x="8246302" y="1313895"/>
            <a:ext cx="3410426" cy="3953427"/>
          </a:xfrm>
          <a:prstGeom prst="rect">
            <a:avLst/>
          </a:prstGeom>
        </p:spPr>
      </p:pic>
    </p:spTree>
    <p:extLst>
      <p:ext uri="{BB962C8B-B14F-4D97-AF65-F5344CB8AC3E}">
        <p14:creationId xmlns:p14="http://schemas.microsoft.com/office/powerpoint/2010/main" val="250698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B0D68-16AD-426E-8D78-576BE110B311}"/>
              </a:ext>
            </a:extLst>
          </p:cNvPr>
          <p:cNvSpPr txBox="1"/>
          <p:nvPr/>
        </p:nvSpPr>
        <p:spPr>
          <a:xfrm>
            <a:off x="816746" y="337351"/>
            <a:ext cx="10679837" cy="646331"/>
          </a:xfrm>
          <a:prstGeom prst="rect">
            <a:avLst/>
          </a:prstGeom>
          <a:noFill/>
        </p:spPr>
        <p:txBody>
          <a:bodyPr wrap="square" rtlCol="0">
            <a:spAutoFit/>
          </a:bodyPr>
          <a:lstStyle/>
          <a:p>
            <a:r>
              <a:rPr lang="vi-VN" sz="3600" u="sng" dirty="0"/>
              <a:t>Convolutional neural network (CNN)</a:t>
            </a:r>
            <a:endParaRPr lang="en-US" sz="3600" u="sng" dirty="0"/>
          </a:p>
        </p:txBody>
      </p:sp>
      <p:sp>
        <p:nvSpPr>
          <p:cNvPr id="3" name="TextBox 2">
            <a:extLst>
              <a:ext uri="{FF2B5EF4-FFF2-40B4-BE49-F238E27FC236}">
                <a16:creationId xmlns:a16="http://schemas.microsoft.com/office/drawing/2014/main" id="{1CE635D9-FFDD-4229-A8D6-B69FA27FD902}"/>
              </a:ext>
            </a:extLst>
          </p:cNvPr>
          <p:cNvSpPr txBox="1"/>
          <p:nvPr/>
        </p:nvSpPr>
        <p:spPr>
          <a:xfrm>
            <a:off x="736847" y="1202214"/>
            <a:ext cx="11008310" cy="1477328"/>
          </a:xfrm>
          <a:prstGeom prst="rect">
            <a:avLst/>
          </a:prstGeom>
          <a:noFill/>
        </p:spPr>
        <p:txBody>
          <a:bodyPr wrap="square" rtlCol="0">
            <a:spAutoFit/>
          </a:bodyPr>
          <a:lstStyle/>
          <a:p>
            <a:pPr marL="285750" indent="-285750">
              <a:buFont typeface="Wingdings" panose="05000000000000000000" pitchFamily="2" charset="2"/>
              <a:buChar char="q"/>
            </a:pPr>
            <a:r>
              <a:rPr lang="vi-VN" dirty="0"/>
              <a:t>Pooling layer</a:t>
            </a:r>
          </a:p>
          <a:p>
            <a:r>
              <a:rPr lang="vi-VN" dirty="0"/>
              <a:t>Pooling layer thường được dùng giữa các convolutional layer, để giảm kích thước dữ liệu nhưng vẫn giữ được các thuộc tính quan trọng.</a:t>
            </a:r>
          </a:p>
          <a:p>
            <a:endParaRPr lang="vi-VN" dirty="0"/>
          </a:p>
          <a:p>
            <a:r>
              <a:rPr lang="vi-VN" dirty="0"/>
              <a:t>Có 2 loại pooling layer phổ biến là max pooling và average pooling.</a:t>
            </a:r>
            <a:endParaRPr lang="en-US" dirty="0"/>
          </a:p>
        </p:txBody>
      </p:sp>
      <p:pic>
        <p:nvPicPr>
          <p:cNvPr id="5" name="Picture 4">
            <a:extLst>
              <a:ext uri="{FF2B5EF4-FFF2-40B4-BE49-F238E27FC236}">
                <a16:creationId xmlns:a16="http://schemas.microsoft.com/office/drawing/2014/main" id="{C3E508B4-F644-48C1-8B26-F941255ACC30}"/>
              </a:ext>
            </a:extLst>
          </p:cNvPr>
          <p:cNvPicPr>
            <a:picLocks noChangeAspect="1"/>
          </p:cNvPicPr>
          <p:nvPr/>
        </p:nvPicPr>
        <p:blipFill>
          <a:blip r:embed="rId2"/>
          <a:stretch>
            <a:fillRect/>
          </a:stretch>
        </p:blipFill>
        <p:spPr>
          <a:xfrm>
            <a:off x="1094661" y="3082564"/>
            <a:ext cx="3805331" cy="2846058"/>
          </a:xfrm>
          <a:prstGeom prst="rect">
            <a:avLst/>
          </a:prstGeom>
        </p:spPr>
      </p:pic>
      <p:pic>
        <p:nvPicPr>
          <p:cNvPr id="7" name="Picture 6">
            <a:extLst>
              <a:ext uri="{FF2B5EF4-FFF2-40B4-BE49-F238E27FC236}">
                <a16:creationId xmlns:a16="http://schemas.microsoft.com/office/drawing/2014/main" id="{BDB456A9-7F08-4C56-A970-3BCAC49C895A}"/>
              </a:ext>
            </a:extLst>
          </p:cNvPr>
          <p:cNvPicPr>
            <a:picLocks noChangeAspect="1"/>
          </p:cNvPicPr>
          <p:nvPr/>
        </p:nvPicPr>
        <p:blipFill>
          <a:blip r:embed="rId3"/>
          <a:stretch>
            <a:fillRect/>
          </a:stretch>
        </p:blipFill>
        <p:spPr>
          <a:xfrm>
            <a:off x="6096000" y="2898074"/>
            <a:ext cx="4209875" cy="2870750"/>
          </a:xfrm>
          <a:prstGeom prst="rect">
            <a:avLst/>
          </a:prstGeom>
        </p:spPr>
      </p:pic>
    </p:spTree>
    <p:extLst>
      <p:ext uri="{BB962C8B-B14F-4D97-AF65-F5344CB8AC3E}">
        <p14:creationId xmlns:p14="http://schemas.microsoft.com/office/powerpoint/2010/main" val="105090720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F9358FA703F84685B60C575B6BA714" ma:contentTypeVersion="9" ma:contentTypeDescription="Create a new document." ma:contentTypeScope="" ma:versionID="a90f037e2f0952842545c4437c4c0b27">
  <xsd:schema xmlns:xsd="http://www.w3.org/2001/XMLSchema" xmlns:xs="http://www.w3.org/2001/XMLSchema" xmlns:p="http://schemas.microsoft.com/office/2006/metadata/properties" xmlns:ns3="a9c69120-0aed-4d7b-a8a7-9df80626a13a" xmlns:ns4="68032599-62fc-4257-8c07-ed1b09838eee" targetNamespace="http://schemas.microsoft.com/office/2006/metadata/properties" ma:root="true" ma:fieldsID="49cecc841523132189cf7dc7021a60d6" ns3:_="" ns4:_="">
    <xsd:import namespace="a9c69120-0aed-4d7b-a8a7-9df80626a13a"/>
    <xsd:import namespace="68032599-62fc-4257-8c07-ed1b09838ee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c69120-0aed-4d7b-a8a7-9df80626a1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032599-62fc-4257-8c07-ed1b09838ee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103F-BAAB-43ED-8BA0-400DCEB822BF}">
  <ds:schemaRefs>
    <ds:schemaRef ds:uri="http://purl.org/dc/terms/"/>
    <ds:schemaRef ds:uri="68032599-62fc-4257-8c07-ed1b09838eee"/>
    <ds:schemaRef ds:uri="http://purl.org/dc/dcmitype/"/>
    <ds:schemaRef ds:uri="a9c69120-0aed-4d7b-a8a7-9df80626a13a"/>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B328F51B-2071-46B8-8092-D409F9830E48}">
  <ds:schemaRefs>
    <ds:schemaRef ds:uri="http://schemas.microsoft.com/sharepoint/v3/contenttype/forms"/>
  </ds:schemaRefs>
</ds:datastoreItem>
</file>

<file path=customXml/itemProps3.xml><?xml version="1.0" encoding="utf-8"?>
<ds:datastoreItem xmlns:ds="http://schemas.openxmlformats.org/officeDocument/2006/customXml" ds:itemID="{9251D188-EE4D-4C9F-8605-A6C2C572F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c69120-0aed-4d7b-a8a7-9df80626a13a"/>
    <ds:schemaRef ds:uri="68032599-62fc-4257-8c07-ed1b09838e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{A7BB8F2A-6625-4C44-91E0-E4900BB0251F}tf56160789_win32</Template>
  <TotalTime>935</TotalTime>
  <Words>868</Words>
  <Application>Microsoft Office PowerPoint</Application>
  <PresentationFormat>Widescreen</PresentationFormat>
  <Paragraphs>115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Bookman Old Style</vt:lpstr>
      <vt:lpstr>Calibri</vt:lpstr>
      <vt:lpstr>Cambria Math</vt:lpstr>
      <vt:lpstr>Franklin Gothic Book</vt:lpstr>
      <vt:lpstr>MJXc-TeX-main-B</vt:lpstr>
      <vt:lpstr>Wingdings</vt:lpstr>
      <vt:lpstr>1_RetrospectVTI</vt:lpstr>
      <vt:lpstr>Báo cáo Project Tìm hiểu về machine learning và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Project 2</dc:title>
  <dc:creator>LE THI TRUNG THU 20183637</dc:creator>
  <cp:lastModifiedBy>LE THI TRUNG THU 20183637</cp:lastModifiedBy>
  <cp:revision>8</cp:revision>
  <dcterms:created xsi:type="dcterms:W3CDTF">2021-07-10T07:07:15Z</dcterms:created>
  <dcterms:modified xsi:type="dcterms:W3CDTF">2021-07-23T19:21:35Z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0x010100E0F9358FA703F84685B60C575B6BA714</vt:lpwstr>
  </property>
</Properties>
</file>